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Open Sans Extra Bold" charset="1" panose="020B0906030804020204"/>
      <p:regular r:id="rId11"/>
    </p:embeddedFont>
    <p:embeddedFont>
      <p:font typeface="Open Sans Extra Bold Italics" charset="1" panose="020B0906030804020204"/>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slides/slide19.xml" Type="http://schemas.openxmlformats.org/officeDocument/2006/relationships/slide"/><Relationship Id="rId36" Target="slides/slide20.xml" Type="http://schemas.openxmlformats.org/officeDocument/2006/relationships/slide"/><Relationship Id="rId37" Target="slides/slide21.xml" Type="http://schemas.openxmlformats.org/officeDocument/2006/relationships/slide"/><Relationship Id="rId38" Target="slides/slide22.xml" Type="http://schemas.openxmlformats.org/officeDocument/2006/relationships/slide"/><Relationship Id="rId39" Target="slides/slide2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jpeg" Type="http://schemas.openxmlformats.org/officeDocument/2006/relationships/image"/><Relationship Id="rId4" Target="../media/image44.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jpeg" Type="http://schemas.openxmlformats.org/officeDocument/2006/relationships/image"/><Relationship Id="rId3" Target="../media/image73.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gif"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jpeg" Type="http://schemas.openxmlformats.org/officeDocument/2006/relationships/image"/><Relationship Id="rId4" Target="../media/image37.jpeg" Type="http://schemas.openxmlformats.org/officeDocument/2006/relationships/image"/><Relationship Id="rId5" Target="../media/image38.jpe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6070" y="-128023"/>
            <a:ext cx="10415023" cy="10415023"/>
          </a:xfrm>
          <a:prstGeom prst="rect">
            <a:avLst/>
          </a:prstGeom>
        </p:spPr>
      </p:pic>
      <p:sp>
        <p:nvSpPr>
          <p:cNvPr name="TextBox 4" id="4"/>
          <p:cNvSpPr txBox="true"/>
          <p:nvPr/>
        </p:nvSpPr>
        <p:spPr>
          <a:xfrm rot="0">
            <a:off x="225099" y="2866965"/>
            <a:ext cx="10713831" cy="4494689"/>
          </a:xfrm>
          <a:prstGeom prst="rect">
            <a:avLst/>
          </a:prstGeom>
        </p:spPr>
        <p:txBody>
          <a:bodyPr anchor="t" rtlCol="false" tIns="0" lIns="0" bIns="0" rIns="0">
            <a:spAutoFit/>
          </a:bodyPr>
          <a:lstStyle/>
          <a:p>
            <a:pPr>
              <a:lnSpc>
                <a:spcPts val="8986"/>
              </a:lnSpc>
            </a:pPr>
            <a:r>
              <a:rPr lang="en-US" sz="6418" spc="102">
                <a:solidFill>
                  <a:srgbClr val="FFFFFF"/>
                </a:solidFill>
                <a:latin typeface="Open Sans Extra Bold"/>
              </a:rPr>
              <a:t> Allowing Animal Clinical Trials Is Saving the Life of Humans</a:t>
            </a:r>
          </a:p>
          <a:p>
            <a:pPr>
              <a:lnSpc>
                <a:spcPts val="8986"/>
              </a:lnSpc>
            </a:pPr>
          </a:p>
        </p:txBody>
      </p:sp>
      <p:sp>
        <p:nvSpPr>
          <p:cNvPr name="TextBox 5" id="5"/>
          <p:cNvSpPr txBox="true"/>
          <p:nvPr/>
        </p:nvSpPr>
        <p:spPr>
          <a:xfrm rot="0">
            <a:off x="1613613" y="6480432"/>
            <a:ext cx="4503272" cy="624479"/>
          </a:xfrm>
          <a:prstGeom prst="rect">
            <a:avLst/>
          </a:prstGeom>
        </p:spPr>
        <p:txBody>
          <a:bodyPr anchor="t" rtlCol="false" tIns="0" lIns="0" bIns="0" rIns="0">
            <a:spAutoFit/>
          </a:bodyPr>
          <a:lstStyle/>
          <a:p>
            <a:pPr>
              <a:lnSpc>
                <a:spcPts val="4954"/>
              </a:lnSpc>
            </a:pPr>
            <a:r>
              <a:rPr lang="en-US" sz="3539">
                <a:solidFill>
                  <a:srgbClr val="24231F"/>
                </a:solidFill>
                <a:latin typeface="Arimo Italics"/>
              </a:rPr>
              <a:t>Presented by Albert</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709125"/>
            <a:ext cx="1421752" cy="1680849"/>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6410" y="-384069"/>
            <a:ext cx="6526377" cy="11159032"/>
            <a:chOff x="0" y="0"/>
            <a:chExt cx="2380840" cy="4070845"/>
          </a:xfrm>
        </p:grpSpPr>
        <p:sp>
          <p:nvSpPr>
            <p:cNvPr name="Freeform 3" id="3"/>
            <p:cNvSpPr/>
            <p:nvPr/>
          </p:nvSpPr>
          <p:spPr>
            <a:xfrm flipH="false" flipV="false">
              <a:off x="0" y="0"/>
              <a:ext cx="2380840" cy="4070845"/>
            </a:xfrm>
            <a:custGeom>
              <a:avLst/>
              <a:gdLst/>
              <a:ahLst/>
              <a:cxnLst/>
              <a:rect r="r" b="b" t="t" l="l"/>
              <a:pathLst>
                <a:path h="4070845" w="2380840">
                  <a:moveTo>
                    <a:pt x="0" y="0"/>
                  </a:moveTo>
                  <a:lnTo>
                    <a:pt x="2380840" y="0"/>
                  </a:lnTo>
                  <a:lnTo>
                    <a:pt x="2380840" y="4070845"/>
                  </a:lnTo>
                  <a:lnTo>
                    <a:pt x="0" y="4070845"/>
                  </a:lnTo>
                  <a:close/>
                </a:path>
              </a:pathLst>
            </a:custGeom>
            <a:solidFill>
              <a:srgbClr val="48B4BB"/>
            </a:solidFill>
          </p:spPr>
        </p:sp>
      </p:grpSp>
      <p:grpSp>
        <p:nvGrpSpPr>
          <p:cNvPr name="Group 4" id="4"/>
          <p:cNvGrpSpPr>
            <a:grpSpLocks noChangeAspect="true"/>
          </p:cNvGrpSpPr>
          <p:nvPr/>
        </p:nvGrpSpPr>
        <p:grpSpPr>
          <a:xfrm rot="0">
            <a:off x="1286667" y="1482341"/>
            <a:ext cx="7540850" cy="7540850"/>
            <a:chOff x="0" y="0"/>
            <a:chExt cx="6350000" cy="6350000"/>
          </a:xfrm>
        </p:grpSpPr>
        <p:sp>
          <p:nvSpPr>
            <p:cNvPr name="Freeform 5" id="5"/>
            <p:cNvSpPr/>
            <p:nvPr/>
          </p:nvSpPr>
          <p:spPr>
            <a:xfrm flipH="false" flipV="false">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45238" r="-45238" t="0" b="0"/>
              </a:stretch>
            </a:blipFill>
          </p:spPr>
        </p:sp>
      </p:grpSp>
      <p:grpSp>
        <p:nvGrpSpPr>
          <p:cNvPr name="Group 6" id="6"/>
          <p:cNvGrpSpPr>
            <a:grpSpLocks noChangeAspect="true"/>
          </p:cNvGrpSpPr>
          <p:nvPr/>
        </p:nvGrpSpPr>
        <p:grpSpPr>
          <a:xfrm rot="0">
            <a:off x="7136321" y="5590192"/>
            <a:ext cx="4099997" cy="4099997"/>
            <a:chOff x="0" y="0"/>
            <a:chExt cx="495300" cy="495300"/>
          </a:xfrm>
        </p:grpSpPr>
        <p:sp>
          <p:nvSpPr>
            <p:cNvPr name="Freeform 7" id="7"/>
            <p:cNvSpPr/>
            <p:nvPr/>
          </p:nvSpPr>
          <p:spPr>
            <a:xfrm flipH="false" flipV="false">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name="Freeform 8" id="8"/>
            <p:cNvSpPr/>
            <p:nvPr/>
          </p:nvSpPr>
          <p:spPr>
            <a:xfrm flipH="false" flipV="false">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48B4BB"/>
            </a:solidFill>
          </p:spPr>
        </p:sp>
      </p:grpSp>
      <p:sp>
        <p:nvSpPr>
          <p:cNvPr name="TextBox 9" id="9"/>
          <p:cNvSpPr txBox="true"/>
          <p:nvPr/>
        </p:nvSpPr>
        <p:spPr>
          <a:xfrm rot="0">
            <a:off x="7590259" y="7038210"/>
            <a:ext cx="3107481" cy="1280160"/>
          </a:xfrm>
          <a:prstGeom prst="rect">
            <a:avLst/>
          </a:prstGeom>
        </p:spPr>
        <p:txBody>
          <a:bodyPr anchor="t" rtlCol="false" tIns="0" lIns="0" bIns="0" rIns="0">
            <a:spAutoFit/>
          </a:bodyPr>
          <a:lstStyle/>
          <a:p>
            <a:pPr algn="ctr">
              <a:lnSpc>
                <a:spcPts val="5040"/>
              </a:lnSpc>
            </a:pPr>
            <a:r>
              <a:rPr lang="en-US" sz="3600">
                <a:solidFill>
                  <a:srgbClr val="FFFFFF"/>
                </a:solidFill>
                <a:latin typeface="Arimo Bold"/>
              </a:rPr>
              <a:t>Alternative Technology</a:t>
            </a:r>
          </a:p>
        </p:txBody>
      </p:sp>
      <p:sp>
        <p:nvSpPr>
          <p:cNvPr name="TextBox 10" id="10"/>
          <p:cNvSpPr txBox="true"/>
          <p:nvPr/>
        </p:nvSpPr>
        <p:spPr>
          <a:xfrm rot="0">
            <a:off x="10697741" y="4300266"/>
            <a:ext cx="5810614" cy="952500"/>
          </a:xfrm>
          <a:prstGeom prst="rect">
            <a:avLst/>
          </a:prstGeom>
        </p:spPr>
        <p:txBody>
          <a:bodyPr anchor="t" rtlCol="false" tIns="0" lIns="0" bIns="0" rIns="0">
            <a:spAutoFit/>
          </a:bodyPr>
          <a:lstStyle/>
          <a:p>
            <a:pPr algn="ctr">
              <a:lnSpc>
                <a:spcPts val="7500"/>
              </a:lnSpc>
            </a:pPr>
            <a:r>
              <a:rPr lang="en-US" sz="6000" spc="450">
                <a:solidFill>
                  <a:srgbClr val="000000"/>
                </a:solidFill>
                <a:latin typeface="League Spartan"/>
              </a:rPr>
              <a:t>PART 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295750"/>
            <a:ext cx="10018418" cy="562008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361119" y="610714"/>
            <a:ext cx="5898181" cy="525384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094977" y="6377769"/>
            <a:ext cx="4562163" cy="340407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6413583" cy="480228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131136">
            <a:off x="12454313" y="2372885"/>
            <a:ext cx="5598769" cy="2323489"/>
          </a:xfrm>
          <a:prstGeom prst="rect">
            <a:avLst/>
          </a:prstGeom>
        </p:spPr>
      </p:pic>
      <p:sp>
        <p:nvSpPr>
          <p:cNvPr name="AutoShape 4" id="4"/>
          <p:cNvSpPr/>
          <p:nvPr/>
        </p:nvSpPr>
        <p:spPr>
          <a:xfrm>
            <a:off x="7080580" y="3965138"/>
            <a:ext cx="4847031" cy="0"/>
          </a:xfrm>
          <a:prstGeom prst="line">
            <a:avLst/>
          </a:prstGeom>
          <a:ln cap="flat" w="38100">
            <a:solidFill>
              <a:srgbClr val="000000"/>
            </a:solidFill>
            <a:prstDash val="sysDot"/>
            <a:headEnd type="none" len="sm" w="sm"/>
            <a:tailEnd type="arrow" len="sm" w="med"/>
          </a:ln>
        </p:spPr>
      </p:sp>
      <p:sp>
        <p:nvSpPr>
          <p:cNvPr name="TextBox 5" id="5"/>
          <p:cNvSpPr txBox="true"/>
          <p:nvPr/>
        </p:nvSpPr>
        <p:spPr>
          <a:xfrm rot="0">
            <a:off x="1028700" y="6451448"/>
            <a:ext cx="16230600" cy="160020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rimo Bold"/>
              </a:rPr>
              <a:t> US researchers have simulated mouse brains on computers, and they find it hard to simulate because a real mouse brain is thought to have about eight million neurons, and there is not enough computer memory to present these neurons.</a:t>
            </a:r>
          </a:p>
        </p:txBody>
      </p:sp>
      <p:grpSp>
        <p:nvGrpSpPr>
          <p:cNvPr name="Group 6" id="6"/>
          <p:cNvGrpSpPr/>
          <p:nvPr/>
        </p:nvGrpSpPr>
        <p:grpSpPr>
          <a:xfrm rot="0">
            <a:off x="16289127" y="8476447"/>
            <a:ext cx="1563707" cy="1563707"/>
            <a:chOff x="0" y="0"/>
            <a:chExt cx="2084942" cy="2084942"/>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2084942" cy="2084942"/>
            </a:xfrm>
            <a:prstGeom prst="rect">
              <a:avLst/>
            </a:prstGeom>
          </p:spPr>
        </p:pic>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66238" y="1028700"/>
            <a:ext cx="6552524" cy="366941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585876" y="583314"/>
            <a:ext cx="4270075" cy="4114800"/>
          </a:xfrm>
          <a:prstGeom prst="rect">
            <a:avLst/>
          </a:prstGeom>
        </p:spPr>
      </p:pic>
      <p:grpSp>
        <p:nvGrpSpPr>
          <p:cNvPr name="Group 4" id="4"/>
          <p:cNvGrpSpPr/>
          <p:nvPr/>
        </p:nvGrpSpPr>
        <p:grpSpPr>
          <a:xfrm rot="0">
            <a:off x="2200275" y="3216592"/>
            <a:ext cx="3528060" cy="3048952"/>
            <a:chOff x="0" y="0"/>
            <a:chExt cx="4704080" cy="4065270"/>
          </a:xfrm>
        </p:grpSpPr>
        <p:sp>
          <p:nvSpPr>
            <p:cNvPr name="Freeform 5" id="5"/>
            <p:cNvSpPr/>
            <p:nvPr/>
          </p:nvSpPr>
          <p:spPr>
            <a:xfrm flipH="false" flipV="false">
              <a:off x="49530" y="48260"/>
              <a:ext cx="4606290" cy="3976370"/>
            </a:xfrm>
            <a:custGeom>
              <a:avLst/>
              <a:gdLst/>
              <a:ahLst/>
              <a:cxnLst/>
              <a:rect r="r" b="b" t="t" l="l"/>
              <a:pathLst>
                <a:path h="3976370" w="4606290">
                  <a:moveTo>
                    <a:pt x="110490" y="3227070"/>
                  </a:moveTo>
                  <a:cubicBezTo>
                    <a:pt x="608330" y="3728720"/>
                    <a:pt x="688340" y="3849370"/>
                    <a:pt x="800100" y="3858260"/>
                  </a:cubicBezTo>
                  <a:cubicBezTo>
                    <a:pt x="930910" y="3868420"/>
                    <a:pt x="1106170" y="3723640"/>
                    <a:pt x="1247140" y="3623310"/>
                  </a:cubicBezTo>
                  <a:cubicBezTo>
                    <a:pt x="1399540" y="3515360"/>
                    <a:pt x="1554480" y="3343910"/>
                    <a:pt x="1675130" y="3224530"/>
                  </a:cubicBezTo>
                  <a:cubicBezTo>
                    <a:pt x="1767840" y="3131820"/>
                    <a:pt x="1828800" y="3054350"/>
                    <a:pt x="1915160" y="2971800"/>
                  </a:cubicBezTo>
                  <a:cubicBezTo>
                    <a:pt x="2006600" y="2882900"/>
                    <a:pt x="2096770" y="2818130"/>
                    <a:pt x="2211070" y="2710180"/>
                  </a:cubicBezTo>
                  <a:cubicBezTo>
                    <a:pt x="2381250" y="2550160"/>
                    <a:pt x="2660650" y="2270760"/>
                    <a:pt x="2828290" y="2096770"/>
                  </a:cubicBezTo>
                  <a:cubicBezTo>
                    <a:pt x="2947670" y="1973580"/>
                    <a:pt x="2997200" y="1926590"/>
                    <a:pt x="3126740" y="1774190"/>
                  </a:cubicBezTo>
                  <a:cubicBezTo>
                    <a:pt x="3408680" y="1442720"/>
                    <a:pt x="4191000" y="382270"/>
                    <a:pt x="4400550" y="142240"/>
                  </a:cubicBezTo>
                  <a:cubicBezTo>
                    <a:pt x="4464050" y="69850"/>
                    <a:pt x="4500880" y="24130"/>
                    <a:pt x="4531360" y="7620"/>
                  </a:cubicBezTo>
                  <a:cubicBezTo>
                    <a:pt x="4544060" y="1270"/>
                    <a:pt x="4552950" y="1270"/>
                    <a:pt x="4563110" y="2540"/>
                  </a:cubicBezTo>
                  <a:cubicBezTo>
                    <a:pt x="4573270" y="3810"/>
                    <a:pt x="4584700" y="10160"/>
                    <a:pt x="4591050" y="17780"/>
                  </a:cubicBezTo>
                  <a:cubicBezTo>
                    <a:pt x="4597400" y="25400"/>
                    <a:pt x="4602480" y="36830"/>
                    <a:pt x="4603750" y="46990"/>
                  </a:cubicBezTo>
                  <a:cubicBezTo>
                    <a:pt x="4605020" y="57150"/>
                    <a:pt x="4603750" y="68580"/>
                    <a:pt x="4597400" y="77470"/>
                  </a:cubicBezTo>
                  <a:cubicBezTo>
                    <a:pt x="4589780" y="87630"/>
                    <a:pt x="4569460" y="100330"/>
                    <a:pt x="4556760" y="101600"/>
                  </a:cubicBezTo>
                  <a:cubicBezTo>
                    <a:pt x="4546600" y="102870"/>
                    <a:pt x="4535170" y="99060"/>
                    <a:pt x="4526280" y="92710"/>
                  </a:cubicBezTo>
                  <a:cubicBezTo>
                    <a:pt x="4517390" y="86360"/>
                    <a:pt x="4509770" y="77470"/>
                    <a:pt x="4507230" y="67310"/>
                  </a:cubicBezTo>
                  <a:cubicBezTo>
                    <a:pt x="4504690" y="54610"/>
                    <a:pt x="4507230" y="33020"/>
                    <a:pt x="4514850" y="21590"/>
                  </a:cubicBezTo>
                  <a:cubicBezTo>
                    <a:pt x="4521200" y="12700"/>
                    <a:pt x="4531360" y="6350"/>
                    <a:pt x="4541520" y="3810"/>
                  </a:cubicBezTo>
                  <a:cubicBezTo>
                    <a:pt x="4551680" y="1270"/>
                    <a:pt x="4563110" y="0"/>
                    <a:pt x="4573270" y="5080"/>
                  </a:cubicBezTo>
                  <a:cubicBezTo>
                    <a:pt x="4584700" y="11430"/>
                    <a:pt x="4599940" y="29210"/>
                    <a:pt x="4603750" y="41910"/>
                  </a:cubicBezTo>
                  <a:cubicBezTo>
                    <a:pt x="4606290" y="52070"/>
                    <a:pt x="4606290" y="60960"/>
                    <a:pt x="4599940" y="73660"/>
                  </a:cubicBezTo>
                  <a:cubicBezTo>
                    <a:pt x="4584700" y="102870"/>
                    <a:pt x="4502150" y="154940"/>
                    <a:pt x="4462780" y="194310"/>
                  </a:cubicBezTo>
                  <a:cubicBezTo>
                    <a:pt x="4429760" y="228600"/>
                    <a:pt x="4420870" y="240030"/>
                    <a:pt x="4376420" y="294640"/>
                  </a:cubicBezTo>
                  <a:cubicBezTo>
                    <a:pt x="4206240" y="501650"/>
                    <a:pt x="3525520" y="1432560"/>
                    <a:pt x="3183890" y="1827530"/>
                  </a:cubicBezTo>
                  <a:cubicBezTo>
                    <a:pt x="2952750" y="2094230"/>
                    <a:pt x="2739390" y="2296160"/>
                    <a:pt x="2569210" y="2470150"/>
                  </a:cubicBezTo>
                  <a:cubicBezTo>
                    <a:pt x="2451100" y="2590800"/>
                    <a:pt x="2367280" y="2677160"/>
                    <a:pt x="2266950" y="2772410"/>
                  </a:cubicBezTo>
                  <a:cubicBezTo>
                    <a:pt x="2170430" y="2863850"/>
                    <a:pt x="2068830" y="2942590"/>
                    <a:pt x="1978660" y="3031490"/>
                  </a:cubicBezTo>
                  <a:cubicBezTo>
                    <a:pt x="1892300" y="3116580"/>
                    <a:pt x="1818640" y="3211830"/>
                    <a:pt x="1736090" y="3293110"/>
                  </a:cubicBezTo>
                  <a:cubicBezTo>
                    <a:pt x="1657350" y="3370580"/>
                    <a:pt x="1570990" y="3439160"/>
                    <a:pt x="1496060" y="3511550"/>
                  </a:cubicBezTo>
                  <a:cubicBezTo>
                    <a:pt x="1427480" y="3578860"/>
                    <a:pt x="1383030" y="3647440"/>
                    <a:pt x="1303020" y="3712210"/>
                  </a:cubicBezTo>
                  <a:cubicBezTo>
                    <a:pt x="1202690" y="3793490"/>
                    <a:pt x="1024890" y="3906520"/>
                    <a:pt x="927100" y="3943350"/>
                  </a:cubicBezTo>
                  <a:cubicBezTo>
                    <a:pt x="871220" y="3963670"/>
                    <a:pt x="831850" y="3976370"/>
                    <a:pt x="786130" y="3966210"/>
                  </a:cubicBezTo>
                  <a:cubicBezTo>
                    <a:pt x="734060" y="3954780"/>
                    <a:pt x="671830" y="3900170"/>
                    <a:pt x="632460" y="3867150"/>
                  </a:cubicBezTo>
                  <a:cubicBezTo>
                    <a:pt x="603250" y="3843020"/>
                    <a:pt x="591820" y="3820160"/>
                    <a:pt x="563880" y="3796030"/>
                  </a:cubicBezTo>
                  <a:cubicBezTo>
                    <a:pt x="529590" y="3765550"/>
                    <a:pt x="490220" y="3749040"/>
                    <a:pt x="436880" y="3705860"/>
                  </a:cubicBezTo>
                  <a:cubicBezTo>
                    <a:pt x="336550" y="3623310"/>
                    <a:pt x="68580" y="3383280"/>
                    <a:pt x="20320" y="3317240"/>
                  </a:cubicBezTo>
                  <a:cubicBezTo>
                    <a:pt x="6350" y="3298190"/>
                    <a:pt x="2540" y="3290570"/>
                    <a:pt x="1270" y="3276600"/>
                  </a:cubicBezTo>
                  <a:cubicBezTo>
                    <a:pt x="0" y="3262630"/>
                    <a:pt x="5080" y="3243580"/>
                    <a:pt x="15240" y="3232150"/>
                  </a:cubicBezTo>
                  <a:cubicBezTo>
                    <a:pt x="26670" y="3219450"/>
                    <a:pt x="52070" y="3208020"/>
                    <a:pt x="68580" y="3208020"/>
                  </a:cubicBezTo>
                  <a:cubicBezTo>
                    <a:pt x="83820" y="3208020"/>
                    <a:pt x="110490" y="3227070"/>
                    <a:pt x="110490" y="3227070"/>
                  </a:cubicBezTo>
                </a:path>
              </a:pathLst>
            </a:custGeom>
            <a:solidFill>
              <a:srgbClr val="E7191F"/>
            </a:solidFill>
            <a:ln>
              <a:noFill/>
            </a:ln>
          </p:spPr>
        </p:sp>
      </p:grpSp>
      <p:grpSp>
        <p:nvGrpSpPr>
          <p:cNvPr name="Group 6" id="6"/>
          <p:cNvGrpSpPr/>
          <p:nvPr/>
        </p:nvGrpSpPr>
        <p:grpSpPr>
          <a:xfrm rot="0">
            <a:off x="12813030" y="4514850"/>
            <a:ext cx="2209800" cy="2000250"/>
            <a:chOff x="0" y="0"/>
            <a:chExt cx="2946400" cy="2667000"/>
          </a:xfrm>
        </p:grpSpPr>
        <p:sp>
          <p:nvSpPr>
            <p:cNvPr name="Freeform 7" id="7"/>
            <p:cNvSpPr/>
            <p:nvPr/>
          </p:nvSpPr>
          <p:spPr>
            <a:xfrm flipH="false" flipV="false">
              <a:off x="48260" y="46990"/>
              <a:ext cx="2848610" cy="2571750"/>
            </a:xfrm>
            <a:custGeom>
              <a:avLst/>
              <a:gdLst/>
              <a:ahLst/>
              <a:cxnLst/>
              <a:rect r="r" b="b" t="t" l="l"/>
              <a:pathLst>
                <a:path h="2571750" w="2848610">
                  <a:moveTo>
                    <a:pt x="2830830" y="87630"/>
                  </a:moveTo>
                  <a:cubicBezTo>
                    <a:pt x="1377950" y="1369060"/>
                    <a:pt x="1169670" y="1595120"/>
                    <a:pt x="1000760" y="1742440"/>
                  </a:cubicBezTo>
                  <a:cubicBezTo>
                    <a:pt x="892810" y="1836420"/>
                    <a:pt x="829310" y="1869440"/>
                    <a:pt x="723900" y="1960880"/>
                  </a:cubicBezTo>
                  <a:cubicBezTo>
                    <a:pt x="571500" y="2092960"/>
                    <a:pt x="297180" y="2371090"/>
                    <a:pt x="185420" y="2471420"/>
                  </a:cubicBezTo>
                  <a:cubicBezTo>
                    <a:pt x="137160" y="2514600"/>
                    <a:pt x="104140" y="2548890"/>
                    <a:pt x="78740" y="2561590"/>
                  </a:cubicBezTo>
                  <a:cubicBezTo>
                    <a:pt x="66040" y="2567940"/>
                    <a:pt x="58420" y="2570480"/>
                    <a:pt x="48260" y="2569210"/>
                  </a:cubicBezTo>
                  <a:cubicBezTo>
                    <a:pt x="38100" y="2567940"/>
                    <a:pt x="26670" y="2564130"/>
                    <a:pt x="19050" y="2557780"/>
                  </a:cubicBezTo>
                  <a:cubicBezTo>
                    <a:pt x="11430" y="2551430"/>
                    <a:pt x="5080" y="2540000"/>
                    <a:pt x="2540" y="2529840"/>
                  </a:cubicBezTo>
                  <a:cubicBezTo>
                    <a:pt x="0" y="2519680"/>
                    <a:pt x="2540" y="2506980"/>
                    <a:pt x="6350" y="2498090"/>
                  </a:cubicBezTo>
                  <a:cubicBezTo>
                    <a:pt x="10160" y="2489200"/>
                    <a:pt x="19050" y="2480310"/>
                    <a:pt x="27940" y="2475230"/>
                  </a:cubicBezTo>
                  <a:cubicBezTo>
                    <a:pt x="36830" y="2470150"/>
                    <a:pt x="49530" y="2468880"/>
                    <a:pt x="59690" y="2470150"/>
                  </a:cubicBezTo>
                  <a:cubicBezTo>
                    <a:pt x="69850" y="2471420"/>
                    <a:pt x="81280" y="2476500"/>
                    <a:pt x="87630" y="2485390"/>
                  </a:cubicBezTo>
                  <a:cubicBezTo>
                    <a:pt x="95250" y="2495550"/>
                    <a:pt x="102870" y="2517140"/>
                    <a:pt x="100330" y="2531110"/>
                  </a:cubicBezTo>
                  <a:cubicBezTo>
                    <a:pt x="97790" y="2545080"/>
                    <a:pt x="81280" y="2561590"/>
                    <a:pt x="69850" y="2566670"/>
                  </a:cubicBezTo>
                  <a:cubicBezTo>
                    <a:pt x="59690" y="2571750"/>
                    <a:pt x="46990" y="2570480"/>
                    <a:pt x="36830" y="2567940"/>
                  </a:cubicBezTo>
                  <a:cubicBezTo>
                    <a:pt x="26670" y="2565400"/>
                    <a:pt x="16510" y="2559050"/>
                    <a:pt x="11430" y="2550160"/>
                  </a:cubicBezTo>
                  <a:cubicBezTo>
                    <a:pt x="5080" y="2538730"/>
                    <a:pt x="1270" y="2515870"/>
                    <a:pt x="3810" y="2503170"/>
                  </a:cubicBezTo>
                  <a:cubicBezTo>
                    <a:pt x="6350" y="2493010"/>
                    <a:pt x="11430" y="2487930"/>
                    <a:pt x="22860" y="2477770"/>
                  </a:cubicBezTo>
                  <a:cubicBezTo>
                    <a:pt x="52070" y="2449830"/>
                    <a:pt x="130810" y="2407920"/>
                    <a:pt x="203200" y="2348230"/>
                  </a:cubicBezTo>
                  <a:cubicBezTo>
                    <a:pt x="326390" y="2246630"/>
                    <a:pt x="537210" y="2020570"/>
                    <a:pt x="675640" y="1899920"/>
                  </a:cubicBezTo>
                  <a:cubicBezTo>
                    <a:pt x="775970" y="1812290"/>
                    <a:pt x="839470" y="1776730"/>
                    <a:pt x="946150" y="1684020"/>
                  </a:cubicBezTo>
                  <a:cubicBezTo>
                    <a:pt x="1113790" y="1536700"/>
                    <a:pt x="1355090" y="1278890"/>
                    <a:pt x="1568450" y="1083310"/>
                  </a:cubicBezTo>
                  <a:cubicBezTo>
                    <a:pt x="1783080" y="886460"/>
                    <a:pt x="2057400" y="662940"/>
                    <a:pt x="2228850" y="506730"/>
                  </a:cubicBezTo>
                  <a:cubicBezTo>
                    <a:pt x="2341880" y="403860"/>
                    <a:pt x="2411730" y="327660"/>
                    <a:pt x="2505710" y="243840"/>
                  </a:cubicBezTo>
                  <a:cubicBezTo>
                    <a:pt x="2598420" y="160020"/>
                    <a:pt x="2730500" y="12700"/>
                    <a:pt x="2788920" y="3810"/>
                  </a:cubicBezTo>
                  <a:cubicBezTo>
                    <a:pt x="2811780" y="0"/>
                    <a:pt x="2830830" y="12700"/>
                    <a:pt x="2839720" y="24130"/>
                  </a:cubicBezTo>
                  <a:cubicBezTo>
                    <a:pt x="2847340" y="33020"/>
                    <a:pt x="2848610" y="48260"/>
                    <a:pt x="2847340" y="58420"/>
                  </a:cubicBezTo>
                  <a:cubicBezTo>
                    <a:pt x="2846070" y="68580"/>
                    <a:pt x="2830830" y="87630"/>
                    <a:pt x="2830830" y="87630"/>
                  </a:cubicBezTo>
                </a:path>
              </a:pathLst>
            </a:custGeom>
            <a:solidFill>
              <a:srgbClr val="E7191F"/>
            </a:solidFill>
            <a:ln>
              <a:noFill/>
            </a:ln>
          </p:spPr>
        </p:sp>
      </p:grpSp>
      <p:grpSp>
        <p:nvGrpSpPr>
          <p:cNvPr name="Group 8" id="8"/>
          <p:cNvGrpSpPr/>
          <p:nvPr/>
        </p:nvGrpSpPr>
        <p:grpSpPr>
          <a:xfrm rot="0">
            <a:off x="13017818" y="4251008"/>
            <a:ext cx="2139315" cy="1791652"/>
            <a:chOff x="0" y="0"/>
            <a:chExt cx="2852420" cy="2388870"/>
          </a:xfrm>
        </p:grpSpPr>
        <p:sp>
          <p:nvSpPr>
            <p:cNvPr name="Freeform 9" id="9"/>
            <p:cNvSpPr/>
            <p:nvPr/>
          </p:nvSpPr>
          <p:spPr>
            <a:xfrm flipH="false" flipV="false">
              <a:off x="48260" y="48260"/>
              <a:ext cx="2755900" cy="2294890"/>
            </a:xfrm>
            <a:custGeom>
              <a:avLst/>
              <a:gdLst/>
              <a:ahLst/>
              <a:cxnLst/>
              <a:rect r="r" b="b" t="t" l="l"/>
              <a:pathLst>
                <a:path h="2294890" w="2755900">
                  <a:moveTo>
                    <a:pt x="77470" y="11430"/>
                  </a:moveTo>
                  <a:cubicBezTo>
                    <a:pt x="275590" y="161290"/>
                    <a:pt x="347980" y="241300"/>
                    <a:pt x="472440" y="346710"/>
                  </a:cubicBezTo>
                  <a:cubicBezTo>
                    <a:pt x="726440" y="561340"/>
                    <a:pt x="1315720" y="998220"/>
                    <a:pt x="1659890" y="1285240"/>
                  </a:cubicBezTo>
                  <a:cubicBezTo>
                    <a:pt x="1934210" y="1515110"/>
                    <a:pt x="2192020" y="1776730"/>
                    <a:pt x="2385060" y="1925320"/>
                  </a:cubicBezTo>
                  <a:cubicBezTo>
                    <a:pt x="2503170" y="2016760"/>
                    <a:pt x="2622550" y="2067560"/>
                    <a:pt x="2683510" y="2125980"/>
                  </a:cubicBezTo>
                  <a:cubicBezTo>
                    <a:pt x="2717800" y="2159000"/>
                    <a:pt x="2740660" y="2192020"/>
                    <a:pt x="2749550" y="2216150"/>
                  </a:cubicBezTo>
                  <a:cubicBezTo>
                    <a:pt x="2754630" y="2228850"/>
                    <a:pt x="2755900" y="2240280"/>
                    <a:pt x="2753360" y="2250440"/>
                  </a:cubicBezTo>
                  <a:cubicBezTo>
                    <a:pt x="2750820" y="2261870"/>
                    <a:pt x="2744470" y="2274570"/>
                    <a:pt x="2734310" y="2280920"/>
                  </a:cubicBezTo>
                  <a:cubicBezTo>
                    <a:pt x="2722880" y="2288540"/>
                    <a:pt x="2697480" y="2293620"/>
                    <a:pt x="2683510" y="2289810"/>
                  </a:cubicBezTo>
                  <a:cubicBezTo>
                    <a:pt x="2672080" y="2287270"/>
                    <a:pt x="2661920" y="2278380"/>
                    <a:pt x="2655570" y="2269490"/>
                  </a:cubicBezTo>
                  <a:cubicBezTo>
                    <a:pt x="2649220" y="2260600"/>
                    <a:pt x="2644140" y="2247900"/>
                    <a:pt x="2645410" y="2236470"/>
                  </a:cubicBezTo>
                  <a:cubicBezTo>
                    <a:pt x="2646680" y="2222500"/>
                    <a:pt x="2659380" y="2200910"/>
                    <a:pt x="2670810" y="2192020"/>
                  </a:cubicBezTo>
                  <a:cubicBezTo>
                    <a:pt x="2679700" y="2184400"/>
                    <a:pt x="2692400" y="2181860"/>
                    <a:pt x="2703830" y="2183130"/>
                  </a:cubicBezTo>
                  <a:cubicBezTo>
                    <a:pt x="2715260" y="2184400"/>
                    <a:pt x="2727960" y="2189480"/>
                    <a:pt x="2736850" y="2197100"/>
                  </a:cubicBezTo>
                  <a:cubicBezTo>
                    <a:pt x="2744470" y="2204720"/>
                    <a:pt x="2752090" y="2217420"/>
                    <a:pt x="2753360" y="2227580"/>
                  </a:cubicBezTo>
                  <a:cubicBezTo>
                    <a:pt x="2754630" y="2239010"/>
                    <a:pt x="2753360" y="2251710"/>
                    <a:pt x="2748280" y="2261870"/>
                  </a:cubicBezTo>
                  <a:cubicBezTo>
                    <a:pt x="2743200" y="2272030"/>
                    <a:pt x="2734310" y="2282190"/>
                    <a:pt x="2724150" y="2287270"/>
                  </a:cubicBezTo>
                  <a:cubicBezTo>
                    <a:pt x="2711450" y="2292350"/>
                    <a:pt x="2687320" y="2294890"/>
                    <a:pt x="2673350" y="2286000"/>
                  </a:cubicBezTo>
                  <a:cubicBezTo>
                    <a:pt x="2654300" y="2274570"/>
                    <a:pt x="2654300" y="2235200"/>
                    <a:pt x="2627630" y="2204720"/>
                  </a:cubicBezTo>
                  <a:cubicBezTo>
                    <a:pt x="2574290" y="2143760"/>
                    <a:pt x="2451100" y="2077720"/>
                    <a:pt x="2332990" y="1982470"/>
                  </a:cubicBezTo>
                  <a:cubicBezTo>
                    <a:pt x="2142490" y="1827530"/>
                    <a:pt x="1884680" y="1576070"/>
                    <a:pt x="1609090" y="1347470"/>
                  </a:cubicBezTo>
                  <a:cubicBezTo>
                    <a:pt x="1263650" y="1061720"/>
                    <a:pt x="666750" y="622300"/>
                    <a:pt x="414020" y="411480"/>
                  </a:cubicBezTo>
                  <a:cubicBezTo>
                    <a:pt x="292100" y="309880"/>
                    <a:pt x="223520" y="233680"/>
                    <a:pt x="149860" y="176530"/>
                  </a:cubicBezTo>
                  <a:cubicBezTo>
                    <a:pt x="100330" y="138430"/>
                    <a:pt x="44450" y="113030"/>
                    <a:pt x="21590" y="90170"/>
                  </a:cubicBezTo>
                  <a:cubicBezTo>
                    <a:pt x="11430" y="80010"/>
                    <a:pt x="5080" y="72390"/>
                    <a:pt x="2540" y="62230"/>
                  </a:cubicBezTo>
                  <a:cubicBezTo>
                    <a:pt x="0" y="52070"/>
                    <a:pt x="0" y="38100"/>
                    <a:pt x="6350" y="27940"/>
                  </a:cubicBezTo>
                  <a:cubicBezTo>
                    <a:pt x="12700" y="16510"/>
                    <a:pt x="30480" y="5080"/>
                    <a:pt x="43180" y="2540"/>
                  </a:cubicBezTo>
                  <a:cubicBezTo>
                    <a:pt x="54610" y="0"/>
                    <a:pt x="77470" y="11430"/>
                    <a:pt x="77470" y="11430"/>
                  </a:cubicBezTo>
                </a:path>
              </a:pathLst>
            </a:custGeom>
            <a:solidFill>
              <a:srgbClr val="E7191F"/>
            </a:solidFill>
            <a:ln>
              <a:noFill/>
            </a:ln>
          </p:spPr>
        </p:sp>
      </p:grpSp>
      <p:pic>
        <p:nvPicPr>
          <p:cNvPr name="Picture 10" id="10"/>
          <p:cNvPicPr>
            <a:picLocks noChangeAspect="true"/>
          </p:cNvPicPr>
          <p:nvPr/>
        </p:nvPicPr>
        <p:blipFill>
          <a:blip r:embed="rId5"/>
          <a:srcRect l="0" t="0" r="0" b="0"/>
          <a:stretch>
            <a:fillRect/>
          </a:stretch>
        </p:blipFill>
        <p:spPr>
          <a:xfrm flipH="false" flipV="false" rot="0">
            <a:off x="2886136" y="6515100"/>
            <a:ext cx="4432626" cy="3385418"/>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7136627" y="6515100"/>
            <a:ext cx="10122673" cy="4276829"/>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6410" y="-384069"/>
            <a:ext cx="6526377" cy="11159032"/>
            <a:chOff x="0" y="0"/>
            <a:chExt cx="2380840" cy="4070845"/>
          </a:xfrm>
        </p:grpSpPr>
        <p:sp>
          <p:nvSpPr>
            <p:cNvPr name="Freeform 3" id="3"/>
            <p:cNvSpPr/>
            <p:nvPr/>
          </p:nvSpPr>
          <p:spPr>
            <a:xfrm flipH="false" flipV="false">
              <a:off x="0" y="0"/>
              <a:ext cx="2380840" cy="4070845"/>
            </a:xfrm>
            <a:custGeom>
              <a:avLst/>
              <a:gdLst/>
              <a:ahLst/>
              <a:cxnLst/>
              <a:rect r="r" b="b" t="t" l="l"/>
              <a:pathLst>
                <a:path h="4070845" w="2380840">
                  <a:moveTo>
                    <a:pt x="0" y="0"/>
                  </a:moveTo>
                  <a:lnTo>
                    <a:pt x="2380840" y="0"/>
                  </a:lnTo>
                  <a:lnTo>
                    <a:pt x="2380840" y="4070845"/>
                  </a:lnTo>
                  <a:lnTo>
                    <a:pt x="0" y="4070845"/>
                  </a:lnTo>
                  <a:close/>
                </a:path>
              </a:pathLst>
            </a:custGeom>
            <a:solidFill>
              <a:srgbClr val="48B4BB"/>
            </a:solidFill>
          </p:spPr>
        </p:sp>
      </p:grpSp>
      <p:grpSp>
        <p:nvGrpSpPr>
          <p:cNvPr name="Group 4" id="4"/>
          <p:cNvGrpSpPr>
            <a:grpSpLocks noChangeAspect="true"/>
          </p:cNvGrpSpPr>
          <p:nvPr/>
        </p:nvGrpSpPr>
        <p:grpSpPr>
          <a:xfrm rot="0">
            <a:off x="1966778" y="1510383"/>
            <a:ext cx="7370128" cy="7370128"/>
            <a:chOff x="0" y="0"/>
            <a:chExt cx="6350000" cy="6350000"/>
          </a:xfrm>
        </p:grpSpPr>
        <p:sp>
          <p:nvSpPr>
            <p:cNvPr name="Freeform 5" id="5"/>
            <p:cNvSpPr/>
            <p:nvPr/>
          </p:nvSpPr>
          <p:spPr>
            <a:xfrm flipH="false" flipV="false">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19090" r="-19090" t="0" b="0"/>
              </a:stretch>
            </a:blipFill>
          </p:spPr>
        </p:sp>
      </p:grpSp>
      <p:grpSp>
        <p:nvGrpSpPr>
          <p:cNvPr name="Group 6" id="6"/>
          <p:cNvGrpSpPr>
            <a:grpSpLocks noChangeAspect="true"/>
          </p:cNvGrpSpPr>
          <p:nvPr/>
        </p:nvGrpSpPr>
        <p:grpSpPr>
          <a:xfrm rot="0">
            <a:off x="7136321" y="5590192"/>
            <a:ext cx="4099997" cy="4099997"/>
            <a:chOff x="0" y="0"/>
            <a:chExt cx="495300" cy="495300"/>
          </a:xfrm>
        </p:grpSpPr>
        <p:sp>
          <p:nvSpPr>
            <p:cNvPr name="Freeform 7" id="7"/>
            <p:cNvSpPr/>
            <p:nvPr/>
          </p:nvSpPr>
          <p:spPr>
            <a:xfrm flipH="false" flipV="false">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name="Freeform 8" id="8"/>
            <p:cNvSpPr/>
            <p:nvPr/>
          </p:nvSpPr>
          <p:spPr>
            <a:xfrm flipH="false" flipV="false">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48B4BB"/>
            </a:solidFill>
          </p:spPr>
        </p:sp>
      </p:grpSp>
      <p:sp>
        <p:nvSpPr>
          <p:cNvPr name="TextBox 9" id="9"/>
          <p:cNvSpPr txBox="true"/>
          <p:nvPr/>
        </p:nvSpPr>
        <p:spPr>
          <a:xfrm rot="0">
            <a:off x="7590259" y="7038210"/>
            <a:ext cx="3107481" cy="641985"/>
          </a:xfrm>
          <a:prstGeom prst="rect">
            <a:avLst/>
          </a:prstGeom>
        </p:spPr>
        <p:txBody>
          <a:bodyPr anchor="t" rtlCol="false" tIns="0" lIns="0" bIns="0" rIns="0">
            <a:spAutoFit/>
          </a:bodyPr>
          <a:lstStyle/>
          <a:p>
            <a:pPr algn="ctr">
              <a:lnSpc>
                <a:spcPts val="5040"/>
              </a:lnSpc>
            </a:pPr>
            <a:r>
              <a:rPr lang="en-US" sz="3600">
                <a:solidFill>
                  <a:srgbClr val="FFFFFF"/>
                </a:solidFill>
                <a:latin typeface="Arimo Bold"/>
              </a:rPr>
              <a:t>Animal ethics</a:t>
            </a:r>
          </a:p>
        </p:txBody>
      </p:sp>
      <p:sp>
        <p:nvSpPr>
          <p:cNvPr name="TextBox 10" id="10"/>
          <p:cNvSpPr txBox="true"/>
          <p:nvPr/>
        </p:nvSpPr>
        <p:spPr>
          <a:xfrm rot="0">
            <a:off x="10697741" y="4300266"/>
            <a:ext cx="5810614" cy="952500"/>
          </a:xfrm>
          <a:prstGeom prst="rect">
            <a:avLst/>
          </a:prstGeom>
        </p:spPr>
        <p:txBody>
          <a:bodyPr anchor="t" rtlCol="false" tIns="0" lIns="0" bIns="0" rIns="0">
            <a:spAutoFit/>
          </a:bodyPr>
          <a:lstStyle/>
          <a:p>
            <a:pPr algn="ctr">
              <a:lnSpc>
                <a:spcPts val="7500"/>
              </a:lnSpc>
            </a:pPr>
            <a:r>
              <a:rPr lang="en-US" sz="6000" spc="450">
                <a:solidFill>
                  <a:srgbClr val="000000"/>
                </a:solidFill>
                <a:latin typeface="League Spartan"/>
              </a:rPr>
              <a:t>PART 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4103" y="5913578"/>
            <a:ext cx="7315200" cy="250545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680023" y="865947"/>
            <a:ext cx="7315200" cy="411480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955343"/>
            <a:ext cx="5467690" cy="6376314"/>
          </a:xfrm>
          <a:prstGeom prst="rect">
            <a:avLst/>
          </a:prstGeom>
        </p:spPr>
      </p:pic>
      <p:sp>
        <p:nvSpPr>
          <p:cNvPr name="TextBox 3" id="3"/>
          <p:cNvSpPr txBox="true"/>
          <p:nvPr/>
        </p:nvSpPr>
        <p:spPr>
          <a:xfrm rot="0">
            <a:off x="12693724" y="3121660"/>
            <a:ext cx="4565576" cy="3967480"/>
          </a:xfrm>
          <a:prstGeom prst="rect">
            <a:avLst/>
          </a:prstGeom>
        </p:spPr>
        <p:txBody>
          <a:bodyPr anchor="t" rtlCol="false" tIns="0" lIns="0" bIns="0" rIns="0">
            <a:spAutoFit/>
          </a:bodyPr>
          <a:lstStyle/>
          <a:p>
            <a:pPr algn="ctr" marL="0" indent="0" lvl="0">
              <a:lnSpc>
                <a:spcPts val="3919"/>
              </a:lnSpc>
            </a:pPr>
            <a:r>
              <a:rPr lang="en-US" sz="2799" u="none">
                <a:solidFill>
                  <a:srgbClr val="000000"/>
                </a:solidFill>
                <a:latin typeface="Arimo Bold"/>
              </a:rPr>
              <a:t>Scientific research emphasizes specific principles designed to protect individual and group interests based on broad, perceived benefits to humanity (Ferdowsian &amp; Beck, 2011).</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057900" y="1903388"/>
            <a:ext cx="5467690" cy="6480225"/>
          </a:xfrm>
          <a:prstGeom prst="rect">
            <a:avLst/>
          </a:prstGeom>
        </p:spPr>
      </p:pic>
      <p:grpSp>
        <p:nvGrpSpPr>
          <p:cNvPr name="Group 5" id="5"/>
          <p:cNvGrpSpPr/>
          <p:nvPr/>
        </p:nvGrpSpPr>
        <p:grpSpPr>
          <a:xfrm rot="0">
            <a:off x="15396072" y="7919750"/>
            <a:ext cx="1863228" cy="1863228"/>
            <a:chOff x="0" y="0"/>
            <a:chExt cx="2484304" cy="2484304"/>
          </a:xfrm>
        </p:grpSpPr>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2484304" cy="2484304"/>
            </a:xfrm>
            <a:prstGeom prst="rect">
              <a:avLst/>
            </a:prstGeom>
          </p:spPr>
        </p:pic>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44000" y="856742"/>
            <a:ext cx="7860912" cy="488204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72802" y="201104"/>
            <a:ext cx="6289134" cy="619331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28700" y="6394420"/>
            <a:ext cx="2994071" cy="4111262"/>
          </a:xfrm>
          <a:prstGeom prst="rect">
            <a:avLst/>
          </a:prstGeom>
        </p:spPr>
      </p:pic>
      <p:grpSp>
        <p:nvGrpSpPr>
          <p:cNvPr name="Group 5" id="5"/>
          <p:cNvGrpSpPr/>
          <p:nvPr/>
        </p:nvGrpSpPr>
        <p:grpSpPr>
          <a:xfrm rot="0">
            <a:off x="14949281" y="6983431"/>
            <a:ext cx="2055631" cy="2055631"/>
            <a:chOff x="0" y="0"/>
            <a:chExt cx="2740841" cy="2740841"/>
          </a:xfrm>
        </p:grpSpPr>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2740841" cy="2740841"/>
            </a:xfrm>
            <a:prstGeom prst="rect">
              <a:avLst/>
            </a:prstGeom>
          </p:spPr>
        </p:pic>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6410" y="-384069"/>
            <a:ext cx="6526377" cy="11159032"/>
            <a:chOff x="0" y="0"/>
            <a:chExt cx="2380840" cy="4070845"/>
          </a:xfrm>
        </p:grpSpPr>
        <p:sp>
          <p:nvSpPr>
            <p:cNvPr name="Freeform 3" id="3"/>
            <p:cNvSpPr/>
            <p:nvPr/>
          </p:nvSpPr>
          <p:spPr>
            <a:xfrm flipH="false" flipV="false">
              <a:off x="0" y="0"/>
              <a:ext cx="2380840" cy="4070845"/>
            </a:xfrm>
            <a:custGeom>
              <a:avLst/>
              <a:gdLst/>
              <a:ahLst/>
              <a:cxnLst/>
              <a:rect r="r" b="b" t="t" l="l"/>
              <a:pathLst>
                <a:path h="4070845" w="2380840">
                  <a:moveTo>
                    <a:pt x="0" y="0"/>
                  </a:moveTo>
                  <a:lnTo>
                    <a:pt x="2380840" y="0"/>
                  </a:lnTo>
                  <a:lnTo>
                    <a:pt x="2380840" y="4070845"/>
                  </a:lnTo>
                  <a:lnTo>
                    <a:pt x="0" y="4070845"/>
                  </a:lnTo>
                  <a:close/>
                </a:path>
              </a:pathLst>
            </a:custGeom>
            <a:solidFill>
              <a:srgbClr val="48B4BB"/>
            </a:solidFill>
          </p:spPr>
        </p:sp>
      </p:grpSp>
      <p:grpSp>
        <p:nvGrpSpPr>
          <p:cNvPr name="Group 4" id="4"/>
          <p:cNvGrpSpPr>
            <a:grpSpLocks noChangeAspect="true"/>
          </p:cNvGrpSpPr>
          <p:nvPr/>
        </p:nvGrpSpPr>
        <p:grpSpPr>
          <a:xfrm rot="0">
            <a:off x="1966778" y="1510383"/>
            <a:ext cx="7370128" cy="7370128"/>
            <a:chOff x="0" y="0"/>
            <a:chExt cx="6350000" cy="6350000"/>
          </a:xfrm>
        </p:grpSpPr>
        <p:sp>
          <p:nvSpPr>
            <p:cNvPr name="Freeform 5" id="5"/>
            <p:cNvSpPr/>
            <p:nvPr/>
          </p:nvSpPr>
          <p:spPr>
            <a:xfrm flipH="false" flipV="false">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0" r="-49812" t="0" b="0"/>
              </a:stretch>
            </a:blipFill>
          </p:spPr>
        </p:sp>
      </p:grpSp>
      <p:grpSp>
        <p:nvGrpSpPr>
          <p:cNvPr name="Group 6" id="6"/>
          <p:cNvGrpSpPr>
            <a:grpSpLocks noChangeAspect="true"/>
          </p:cNvGrpSpPr>
          <p:nvPr/>
        </p:nvGrpSpPr>
        <p:grpSpPr>
          <a:xfrm rot="0">
            <a:off x="7136321" y="5590192"/>
            <a:ext cx="4099997" cy="4099997"/>
            <a:chOff x="0" y="0"/>
            <a:chExt cx="495300" cy="495300"/>
          </a:xfrm>
        </p:grpSpPr>
        <p:sp>
          <p:nvSpPr>
            <p:cNvPr name="Freeform 7" id="7"/>
            <p:cNvSpPr/>
            <p:nvPr/>
          </p:nvSpPr>
          <p:spPr>
            <a:xfrm flipH="false" flipV="false">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name="Freeform 8" id="8"/>
            <p:cNvSpPr/>
            <p:nvPr/>
          </p:nvSpPr>
          <p:spPr>
            <a:xfrm flipH="false" flipV="false">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48B4BB"/>
            </a:solidFill>
          </p:spPr>
        </p:sp>
      </p:grpSp>
      <p:sp>
        <p:nvSpPr>
          <p:cNvPr name="TextBox 9" id="9"/>
          <p:cNvSpPr txBox="true"/>
          <p:nvPr/>
        </p:nvSpPr>
        <p:spPr>
          <a:xfrm rot="0">
            <a:off x="7590259" y="7038210"/>
            <a:ext cx="3107481" cy="1280160"/>
          </a:xfrm>
          <a:prstGeom prst="rect">
            <a:avLst/>
          </a:prstGeom>
        </p:spPr>
        <p:txBody>
          <a:bodyPr anchor="t" rtlCol="false" tIns="0" lIns="0" bIns="0" rIns="0">
            <a:spAutoFit/>
          </a:bodyPr>
          <a:lstStyle/>
          <a:p>
            <a:pPr algn="ctr">
              <a:lnSpc>
                <a:spcPts val="5040"/>
              </a:lnSpc>
            </a:pPr>
            <a:r>
              <a:rPr lang="en-US" sz="3600">
                <a:solidFill>
                  <a:srgbClr val="FFFFFF"/>
                </a:solidFill>
                <a:latin typeface="Arimo Bold"/>
              </a:rPr>
              <a:t>Counterargument</a:t>
            </a:r>
          </a:p>
        </p:txBody>
      </p:sp>
      <p:sp>
        <p:nvSpPr>
          <p:cNvPr name="TextBox 10" id="10"/>
          <p:cNvSpPr txBox="true"/>
          <p:nvPr/>
        </p:nvSpPr>
        <p:spPr>
          <a:xfrm rot="0">
            <a:off x="10697741" y="4300266"/>
            <a:ext cx="5810614" cy="952500"/>
          </a:xfrm>
          <a:prstGeom prst="rect">
            <a:avLst/>
          </a:prstGeom>
        </p:spPr>
        <p:txBody>
          <a:bodyPr anchor="t" rtlCol="false" tIns="0" lIns="0" bIns="0" rIns="0">
            <a:spAutoFit/>
          </a:bodyPr>
          <a:lstStyle/>
          <a:p>
            <a:pPr algn="ctr">
              <a:lnSpc>
                <a:spcPts val="7500"/>
              </a:lnSpc>
            </a:pPr>
            <a:r>
              <a:rPr lang="en-US" sz="6000" spc="450">
                <a:solidFill>
                  <a:srgbClr val="000000"/>
                </a:solidFill>
                <a:latin typeface="League Spartan"/>
              </a:rPr>
              <a:t>PART 4</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73296" y="-1067947"/>
            <a:ext cx="11354947" cy="11354947"/>
          </a:xfrm>
          <a:prstGeom prst="rect">
            <a:avLst/>
          </a:prstGeom>
        </p:spPr>
      </p:pic>
      <p:sp>
        <p:nvSpPr>
          <p:cNvPr name="TextBox 3" id="3"/>
          <p:cNvSpPr txBox="true"/>
          <p:nvPr/>
        </p:nvSpPr>
        <p:spPr>
          <a:xfrm rot="0">
            <a:off x="3814353" y="2051012"/>
            <a:ext cx="5164394" cy="3237084"/>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rimo Bold"/>
              </a:rPr>
              <a:t>animals and humans are all creatures born on earth that should not be treated differently; since scientists did not get animals’ permission as they do with humans, they cannot force animals to take the trials.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92673"/>
            <a:ext cx="7242486" cy="7424057"/>
            <a:chOff x="0" y="0"/>
            <a:chExt cx="5907123" cy="6055216"/>
          </a:xfrm>
        </p:grpSpPr>
        <p:sp>
          <p:nvSpPr>
            <p:cNvPr name="Freeform 3" id="3"/>
            <p:cNvSpPr/>
            <p:nvPr/>
          </p:nvSpPr>
          <p:spPr>
            <a:xfrm flipH="false" flipV="false">
              <a:off x="0" y="0"/>
              <a:ext cx="5907123" cy="6055216"/>
            </a:xfrm>
            <a:custGeom>
              <a:avLst/>
              <a:gdLst/>
              <a:ahLst/>
              <a:cxnLst/>
              <a:rect r="r" b="b" t="t" l="l"/>
              <a:pathLst>
                <a:path h="6055216" w="5907123">
                  <a:moveTo>
                    <a:pt x="5782663" y="6055216"/>
                  </a:moveTo>
                  <a:lnTo>
                    <a:pt x="124460" y="6055216"/>
                  </a:lnTo>
                  <a:cubicBezTo>
                    <a:pt x="55880" y="6055216"/>
                    <a:pt x="0" y="5999335"/>
                    <a:pt x="0" y="5930755"/>
                  </a:cubicBezTo>
                  <a:lnTo>
                    <a:pt x="0" y="124460"/>
                  </a:lnTo>
                  <a:cubicBezTo>
                    <a:pt x="0" y="55880"/>
                    <a:pt x="55880" y="0"/>
                    <a:pt x="124460" y="0"/>
                  </a:cubicBezTo>
                  <a:lnTo>
                    <a:pt x="5782663" y="0"/>
                  </a:lnTo>
                  <a:cubicBezTo>
                    <a:pt x="5851243" y="0"/>
                    <a:pt x="5907123" y="55880"/>
                    <a:pt x="5907123" y="124460"/>
                  </a:cubicBezTo>
                  <a:lnTo>
                    <a:pt x="5907123" y="5930756"/>
                  </a:lnTo>
                  <a:cubicBezTo>
                    <a:pt x="5907123" y="5999336"/>
                    <a:pt x="5851243" y="6055216"/>
                    <a:pt x="5782663" y="6055216"/>
                  </a:cubicBezTo>
                  <a:close/>
                </a:path>
              </a:pathLst>
            </a:custGeom>
            <a:solidFill>
              <a:srgbClr val="EDF0F2"/>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98884" y="1295457"/>
            <a:ext cx="831315" cy="574309"/>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0258925" y="2396102"/>
            <a:ext cx="5029317" cy="5029317"/>
          </a:xfrm>
          <a:prstGeom prst="rect">
            <a:avLst/>
          </a:prstGeom>
        </p:spPr>
      </p:pic>
      <p:sp>
        <p:nvSpPr>
          <p:cNvPr name="TextBox 6" id="6"/>
          <p:cNvSpPr txBox="true"/>
          <p:nvPr/>
        </p:nvSpPr>
        <p:spPr>
          <a:xfrm rot="0">
            <a:off x="1914542" y="2237926"/>
            <a:ext cx="5954553" cy="5263515"/>
          </a:xfrm>
          <a:prstGeom prst="rect">
            <a:avLst/>
          </a:prstGeom>
        </p:spPr>
        <p:txBody>
          <a:bodyPr anchor="t" rtlCol="false" tIns="0" lIns="0" bIns="0" rIns="0">
            <a:spAutoFit/>
          </a:bodyPr>
          <a:lstStyle/>
          <a:p>
            <a:pPr algn="l" marL="0" indent="0" lvl="0">
              <a:lnSpc>
                <a:spcPts val="4620"/>
              </a:lnSpc>
            </a:pPr>
            <a:r>
              <a:rPr lang="en-US" sz="4200" spc="92">
                <a:solidFill>
                  <a:srgbClr val="000000"/>
                </a:solidFill>
                <a:latin typeface="Arimo Bold"/>
              </a:rPr>
              <a:t>“The moral cost of not doing animal research is the lives lost and the suffering that will not be alleviated because we don’t have the knowledge that comes from such research,” </a:t>
            </a:r>
          </a:p>
        </p:txBody>
      </p:sp>
      <p:sp>
        <p:nvSpPr>
          <p:cNvPr name="TextBox 7" id="7"/>
          <p:cNvSpPr txBox="true"/>
          <p:nvPr/>
        </p:nvSpPr>
        <p:spPr>
          <a:xfrm rot="0">
            <a:off x="9144000" y="8340530"/>
            <a:ext cx="7259166" cy="53340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rimo Bold"/>
              </a:rPr>
              <a:t>Dr. </a:t>
            </a:r>
            <a:r>
              <a:rPr lang="en-US" sz="3000">
                <a:solidFill>
                  <a:srgbClr val="000000"/>
                </a:solidFill>
                <a:latin typeface="Arimo Bold"/>
              </a:rPr>
              <a:t>David Jentsch </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524658" y="159703"/>
            <a:ext cx="1224716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Unstated assumption</a:t>
            </a:r>
          </a:p>
        </p:txBody>
      </p:sp>
      <p:sp>
        <p:nvSpPr>
          <p:cNvPr name="TextBox 3" id="3"/>
          <p:cNvSpPr txBox="true"/>
          <p:nvPr/>
        </p:nvSpPr>
        <p:spPr>
          <a:xfrm rot="0">
            <a:off x="4606427" y="2196576"/>
            <a:ext cx="7711808" cy="17805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 animals are capable of understanding the purpose and risks of the research they are involved in</a:t>
            </a:r>
          </a:p>
        </p:txBody>
      </p:sp>
      <p:sp>
        <p:nvSpPr>
          <p:cNvPr name="TextBox 4" id="4"/>
          <p:cNvSpPr txBox="true"/>
          <p:nvPr/>
        </p:nvSpPr>
        <p:spPr>
          <a:xfrm rot="0">
            <a:off x="4806652" y="4972050"/>
            <a:ext cx="867469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Ignore the fact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6410" y="-384069"/>
            <a:ext cx="6526377" cy="11159032"/>
            <a:chOff x="0" y="0"/>
            <a:chExt cx="2380840" cy="4070845"/>
          </a:xfrm>
        </p:grpSpPr>
        <p:sp>
          <p:nvSpPr>
            <p:cNvPr name="Freeform 3" id="3"/>
            <p:cNvSpPr/>
            <p:nvPr/>
          </p:nvSpPr>
          <p:spPr>
            <a:xfrm flipH="false" flipV="false">
              <a:off x="0" y="0"/>
              <a:ext cx="2380840" cy="4070845"/>
            </a:xfrm>
            <a:custGeom>
              <a:avLst/>
              <a:gdLst/>
              <a:ahLst/>
              <a:cxnLst/>
              <a:rect r="r" b="b" t="t" l="l"/>
              <a:pathLst>
                <a:path h="4070845" w="2380840">
                  <a:moveTo>
                    <a:pt x="0" y="0"/>
                  </a:moveTo>
                  <a:lnTo>
                    <a:pt x="2380840" y="0"/>
                  </a:lnTo>
                  <a:lnTo>
                    <a:pt x="2380840" y="4070845"/>
                  </a:lnTo>
                  <a:lnTo>
                    <a:pt x="0" y="4070845"/>
                  </a:lnTo>
                  <a:close/>
                </a:path>
              </a:pathLst>
            </a:custGeom>
            <a:solidFill>
              <a:srgbClr val="48B4BB"/>
            </a:solidFill>
          </p:spPr>
        </p:sp>
      </p:grpSp>
      <p:grpSp>
        <p:nvGrpSpPr>
          <p:cNvPr name="Group 4" id="4"/>
          <p:cNvGrpSpPr>
            <a:grpSpLocks noChangeAspect="true"/>
          </p:cNvGrpSpPr>
          <p:nvPr/>
        </p:nvGrpSpPr>
        <p:grpSpPr>
          <a:xfrm rot="0">
            <a:off x="1966778" y="1510383"/>
            <a:ext cx="7370128" cy="7370128"/>
            <a:chOff x="0" y="0"/>
            <a:chExt cx="6350000" cy="6350000"/>
          </a:xfrm>
        </p:grpSpPr>
        <p:sp>
          <p:nvSpPr>
            <p:cNvPr name="Freeform 5" id="5"/>
            <p:cNvSpPr/>
            <p:nvPr/>
          </p:nvSpPr>
          <p:spPr>
            <a:xfrm flipH="false" flipV="false">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0" r="-49812" t="0" b="0"/>
              </a:stretch>
            </a:blipFill>
          </p:spPr>
        </p:sp>
      </p:grpSp>
      <p:grpSp>
        <p:nvGrpSpPr>
          <p:cNvPr name="Group 6" id="6"/>
          <p:cNvGrpSpPr>
            <a:grpSpLocks noChangeAspect="true"/>
          </p:cNvGrpSpPr>
          <p:nvPr/>
        </p:nvGrpSpPr>
        <p:grpSpPr>
          <a:xfrm rot="0">
            <a:off x="7136321" y="5590192"/>
            <a:ext cx="4099997" cy="4099997"/>
            <a:chOff x="0" y="0"/>
            <a:chExt cx="495300" cy="495300"/>
          </a:xfrm>
        </p:grpSpPr>
        <p:sp>
          <p:nvSpPr>
            <p:cNvPr name="Freeform 7" id="7"/>
            <p:cNvSpPr/>
            <p:nvPr/>
          </p:nvSpPr>
          <p:spPr>
            <a:xfrm flipH="false" flipV="false">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name="Freeform 8" id="8"/>
            <p:cNvSpPr/>
            <p:nvPr/>
          </p:nvSpPr>
          <p:spPr>
            <a:xfrm flipH="false" flipV="false">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48B4BB"/>
            </a:solidFill>
          </p:spPr>
        </p:sp>
      </p:grpSp>
      <p:sp>
        <p:nvSpPr>
          <p:cNvPr name="TextBox 9" id="9"/>
          <p:cNvSpPr txBox="true"/>
          <p:nvPr/>
        </p:nvSpPr>
        <p:spPr>
          <a:xfrm rot="0">
            <a:off x="10697741" y="4300266"/>
            <a:ext cx="6424648" cy="952500"/>
          </a:xfrm>
          <a:prstGeom prst="rect">
            <a:avLst/>
          </a:prstGeom>
        </p:spPr>
        <p:txBody>
          <a:bodyPr anchor="t" rtlCol="false" tIns="0" lIns="0" bIns="0" rIns="0">
            <a:spAutoFit/>
          </a:bodyPr>
          <a:lstStyle/>
          <a:p>
            <a:pPr algn="ctr">
              <a:lnSpc>
                <a:spcPts val="7500"/>
              </a:lnSpc>
            </a:pPr>
            <a:r>
              <a:rPr lang="en-US" sz="6000" spc="450">
                <a:solidFill>
                  <a:srgbClr val="000000"/>
                </a:solidFill>
                <a:latin typeface="League Spartan"/>
              </a:rPr>
              <a:t>CONCLUSION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735" y="-254110"/>
            <a:ext cx="5143776" cy="10952776"/>
            <a:chOff x="0" y="0"/>
            <a:chExt cx="1876463" cy="3995602"/>
          </a:xfrm>
        </p:grpSpPr>
        <p:sp>
          <p:nvSpPr>
            <p:cNvPr name="Freeform 3" id="3"/>
            <p:cNvSpPr/>
            <p:nvPr/>
          </p:nvSpPr>
          <p:spPr>
            <a:xfrm flipH="false" flipV="false">
              <a:off x="0" y="0"/>
              <a:ext cx="1876463" cy="3995602"/>
            </a:xfrm>
            <a:custGeom>
              <a:avLst/>
              <a:gdLst/>
              <a:ahLst/>
              <a:cxnLst/>
              <a:rect r="r" b="b" t="t" l="l"/>
              <a:pathLst>
                <a:path h="3995602" w="1876463">
                  <a:moveTo>
                    <a:pt x="0" y="0"/>
                  </a:moveTo>
                  <a:lnTo>
                    <a:pt x="1876463" y="0"/>
                  </a:lnTo>
                  <a:lnTo>
                    <a:pt x="1876463" y="3995602"/>
                  </a:lnTo>
                  <a:lnTo>
                    <a:pt x="0" y="3995602"/>
                  </a:lnTo>
                  <a:close/>
                </a:path>
              </a:pathLst>
            </a:custGeom>
            <a:solidFill>
              <a:srgbClr val="48B4BB"/>
            </a:solidFill>
          </p:spPr>
        </p:sp>
      </p:grpSp>
      <p:grpSp>
        <p:nvGrpSpPr>
          <p:cNvPr name="Group 4" id="4"/>
          <p:cNvGrpSpPr/>
          <p:nvPr/>
        </p:nvGrpSpPr>
        <p:grpSpPr>
          <a:xfrm rot="0">
            <a:off x="10807750" y="650692"/>
            <a:ext cx="1007128" cy="1007124"/>
            <a:chOff x="0" y="0"/>
            <a:chExt cx="2255950" cy="2255941"/>
          </a:xfrm>
        </p:grpSpPr>
        <p:sp>
          <p:nvSpPr>
            <p:cNvPr name="Freeform 5" id="5"/>
            <p:cNvSpPr/>
            <p:nvPr/>
          </p:nvSpPr>
          <p:spPr>
            <a:xfrm flipH="false" flipV="false">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grpSp>
        <p:nvGrpSpPr>
          <p:cNvPr name="Group 6" id="6"/>
          <p:cNvGrpSpPr/>
          <p:nvPr/>
        </p:nvGrpSpPr>
        <p:grpSpPr>
          <a:xfrm rot="0">
            <a:off x="10743456" y="2348835"/>
            <a:ext cx="1007128" cy="1007124"/>
            <a:chOff x="0" y="0"/>
            <a:chExt cx="2255950" cy="2255941"/>
          </a:xfrm>
        </p:grpSpPr>
        <p:sp>
          <p:nvSpPr>
            <p:cNvPr name="Freeform 7" id="7"/>
            <p:cNvSpPr/>
            <p:nvPr/>
          </p:nvSpPr>
          <p:spPr>
            <a:xfrm flipH="false" flipV="false">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grpSp>
        <p:nvGrpSpPr>
          <p:cNvPr name="Group 8" id="8"/>
          <p:cNvGrpSpPr/>
          <p:nvPr/>
        </p:nvGrpSpPr>
        <p:grpSpPr>
          <a:xfrm rot="0">
            <a:off x="10743456" y="3910701"/>
            <a:ext cx="1007128" cy="1007124"/>
            <a:chOff x="0" y="0"/>
            <a:chExt cx="2255950" cy="2255941"/>
          </a:xfrm>
        </p:grpSpPr>
        <p:sp>
          <p:nvSpPr>
            <p:cNvPr name="Freeform 9" id="9"/>
            <p:cNvSpPr/>
            <p:nvPr/>
          </p:nvSpPr>
          <p:spPr>
            <a:xfrm flipH="false" flipV="false">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709125"/>
            <a:ext cx="1421752" cy="1680849"/>
          </a:xfrm>
          <a:prstGeom prst="rect">
            <a:avLst/>
          </a:prstGeom>
        </p:spPr>
      </p:pic>
      <p:pic>
        <p:nvPicPr>
          <p:cNvPr name="Picture 11" id="11"/>
          <p:cNvPicPr>
            <a:picLocks noChangeAspect="true"/>
          </p:cNvPicPr>
          <p:nvPr/>
        </p:nvPicPr>
        <p:blipFill>
          <a:blip r:embed="rId4"/>
          <a:srcRect l="0" t="0" r="0" b="0"/>
          <a:stretch>
            <a:fillRect/>
          </a:stretch>
        </p:blipFill>
        <p:spPr>
          <a:xfrm flipH="false" flipV="false" rot="0">
            <a:off x="3029842" y="3481529"/>
            <a:ext cx="6820335" cy="4495738"/>
          </a:xfrm>
          <a:prstGeom prst="rect">
            <a:avLst/>
          </a:prstGeom>
        </p:spPr>
      </p:pic>
      <p:sp>
        <p:nvSpPr>
          <p:cNvPr name="TextBox 12" id="12"/>
          <p:cNvSpPr txBox="true"/>
          <p:nvPr/>
        </p:nvSpPr>
        <p:spPr>
          <a:xfrm rot="0">
            <a:off x="11240916" y="469717"/>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1</a:t>
            </a:r>
          </a:p>
        </p:txBody>
      </p:sp>
      <p:sp>
        <p:nvSpPr>
          <p:cNvPr name="TextBox 13" id="13"/>
          <p:cNvSpPr txBox="true"/>
          <p:nvPr/>
        </p:nvSpPr>
        <p:spPr>
          <a:xfrm rot="0">
            <a:off x="11026289" y="2167860"/>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2</a:t>
            </a:r>
          </a:p>
        </p:txBody>
      </p:sp>
      <p:sp>
        <p:nvSpPr>
          <p:cNvPr name="TextBox 14" id="14"/>
          <p:cNvSpPr txBox="true"/>
          <p:nvPr/>
        </p:nvSpPr>
        <p:spPr>
          <a:xfrm rot="0">
            <a:off x="11026289" y="3729726"/>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3</a:t>
            </a:r>
          </a:p>
        </p:txBody>
      </p:sp>
      <p:sp>
        <p:nvSpPr>
          <p:cNvPr name="TextBox 15" id="15"/>
          <p:cNvSpPr txBox="true"/>
          <p:nvPr/>
        </p:nvSpPr>
        <p:spPr>
          <a:xfrm rot="0">
            <a:off x="12247837" y="632925"/>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1st Arguement</a:t>
            </a:r>
          </a:p>
        </p:txBody>
      </p:sp>
      <p:sp>
        <p:nvSpPr>
          <p:cNvPr name="TextBox 16" id="16"/>
          <p:cNvSpPr txBox="true"/>
          <p:nvPr/>
        </p:nvSpPr>
        <p:spPr>
          <a:xfrm rot="0">
            <a:off x="12247837" y="1295549"/>
            <a:ext cx="3724792" cy="441325"/>
          </a:xfrm>
          <a:prstGeom prst="rect">
            <a:avLst/>
          </a:prstGeom>
        </p:spPr>
        <p:txBody>
          <a:bodyPr anchor="t" rtlCol="false" tIns="0" lIns="0" bIns="0" rIns="0">
            <a:spAutoFit/>
          </a:bodyPr>
          <a:lstStyle/>
          <a:p>
            <a:pPr>
              <a:lnSpc>
                <a:spcPts val="3500"/>
              </a:lnSpc>
            </a:pPr>
            <a:r>
              <a:rPr lang="en-US" sz="2500">
                <a:solidFill>
                  <a:srgbClr val="000000"/>
                </a:solidFill>
                <a:latin typeface="Arimo"/>
              </a:rPr>
              <a:t> Medication Safety</a:t>
            </a:r>
          </a:p>
        </p:txBody>
      </p:sp>
      <p:sp>
        <p:nvSpPr>
          <p:cNvPr name="TextBox 17" id="17"/>
          <p:cNvSpPr txBox="true"/>
          <p:nvPr/>
        </p:nvSpPr>
        <p:spPr>
          <a:xfrm rot="0">
            <a:off x="12174211" y="2416669"/>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2nd Argument</a:t>
            </a:r>
          </a:p>
        </p:txBody>
      </p:sp>
      <p:sp>
        <p:nvSpPr>
          <p:cNvPr name="TextBox 18" id="18"/>
          <p:cNvSpPr txBox="true"/>
          <p:nvPr/>
        </p:nvSpPr>
        <p:spPr>
          <a:xfrm rot="0">
            <a:off x="12247837" y="3083419"/>
            <a:ext cx="3906426" cy="441325"/>
          </a:xfrm>
          <a:prstGeom prst="rect">
            <a:avLst/>
          </a:prstGeom>
        </p:spPr>
        <p:txBody>
          <a:bodyPr anchor="t" rtlCol="false" tIns="0" lIns="0" bIns="0" rIns="0">
            <a:spAutoFit/>
          </a:bodyPr>
          <a:lstStyle/>
          <a:p>
            <a:pPr>
              <a:lnSpc>
                <a:spcPts val="3500"/>
              </a:lnSpc>
            </a:pPr>
            <a:r>
              <a:rPr lang="en-US" sz="2500">
                <a:solidFill>
                  <a:srgbClr val="000000"/>
                </a:solidFill>
                <a:latin typeface="Arimo"/>
              </a:rPr>
              <a:t>Alternative Technology</a:t>
            </a:r>
          </a:p>
        </p:txBody>
      </p:sp>
      <p:sp>
        <p:nvSpPr>
          <p:cNvPr name="TextBox 19" id="19"/>
          <p:cNvSpPr txBox="true"/>
          <p:nvPr/>
        </p:nvSpPr>
        <p:spPr>
          <a:xfrm rot="0">
            <a:off x="12247837" y="4547613"/>
            <a:ext cx="4451328" cy="441325"/>
          </a:xfrm>
          <a:prstGeom prst="rect">
            <a:avLst/>
          </a:prstGeom>
        </p:spPr>
        <p:txBody>
          <a:bodyPr anchor="t" rtlCol="false" tIns="0" lIns="0" bIns="0" rIns="0">
            <a:spAutoFit/>
          </a:bodyPr>
          <a:lstStyle/>
          <a:p>
            <a:pPr>
              <a:lnSpc>
                <a:spcPts val="3500"/>
              </a:lnSpc>
            </a:pPr>
            <a:r>
              <a:rPr lang="en-US" sz="2500">
                <a:solidFill>
                  <a:srgbClr val="000000"/>
                </a:solidFill>
                <a:latin typeface="Arimo"/>
              </a:rPr>
              <a:t>Animal Ethics</a:t>
            </a:r>
          </a:p>
        </p:txBody>
      </p:sp>
      <p:sp>
        <p:nvSpPr>
          <p:cNvPr name="TextBox 20" id="20"/>
          <p:cNvSpPr txBox="true"/>
          <p:nvPr/>
        </p:nvSpPr>
        <p:spPr>
          <a:xfrm rot="0">
            <a:off x="12106835" y="3880863"/>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3rd Argument</a:t>
            </a:r>
          </a:p>
        </p:txBody>
      </p:sp>
      <p:sp>
        <p:nvSpPr>
          <p:cNvPr name="TextBox 21" id="21"/>
          <p:cNvSpPr txBox="true"/>
          <p:nvPr/>
        </p:nvSpPr>
        <p:spPr>
          <a:xfrm rot="0">
            <a:off x="167563" y="2347629"/>
            <a:ext cx="3824855" cy="671480"/>
          </a:xfrm>
          <a:prstGeom prst="rect">
            <a:avLst/>
          </a:prstGeom>
        </p:spPr>
        <p:txBody>
          <a:bodyPr anchor="t" rtlCol="false" tIns="0" lIns="0" bIns="0" rIns="0">
            <a:spAutoFit/>
          </a:bodyPr>
          <a:lstStyle/>
          <a:p>
            <a:pPr>
              <a:lnSpc>
                <a:spcPts val="5514"/>
              </a:lnSpc>
            </a:pPr>
            <a:r>
              <a:rPr lang="en-US" sz="3938">
                <a:solidFill>
                  <a:srgbClr val="FFFFFF"/>
                </a:solidFill>
                <a:latin typeface="Open Sans Extra Bold"/>
              </a:rPr>
              <a:t>Animal testing</a:t>
            </a:r>
          </a:p>
        </p:txBody>
      </p:sp>
      <p:grpSp>
        <p:nvGrpSpPr>
          <p:cNvPr name="Group 22" id="22"/>
          <p:cNvGrpSpPr/>
          <p:nvPr/>
        </p:nvGrpSpPr>
        <p:grpSpPr>
          <a:xfrm rot="0">
            <a:off x="10743456" y="5389769"/>
            <a:ext cx="1007128" cy="1007124"/>
            <a:chOff x="0" y="0"/>
            <a:chExt cx="2255950" cy="2255941"/>
          </a:xfrm>
        </p:grpSpPr>
        <p:sp>
          <p:nvSpPr>
            <p:cNvPr name="Freeform 23" id="23"/>
            <p:cNvSpPr/>
            <p:nvPr/>
          </p:nvSpPr>
          <p:spPr>
            <a:xfrm flipH="false" flipV="false">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sp>
        <p:nvSpPr>
          <p:cNvPr name="TextBox 24" id="24"/>
          <p:cNvSpPr txBox="true"/>
          <p:nvPr/>
        </p:nvSpPr>
        <p:spPr>
          <a:xfrm rot="0">
            <a:off x="11026289" y="5208794"/>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4</a:t>
            </a:r>
          </a:p>
        </p:txBody>
      </p:sp>
      <p:sp>
        <p:nvSpPr>
          <p:cNvPr name="TextBox 25" id="25"/>
          <p:cNvSpPr txBox="true"/>
          <p:nvPr/>
        </p:nvSpPr>
        <p:spPr>
          <a:xfrm rot="0">
            <a:off x="12042541" y="5446919"/>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4th Counterargument </a:t>
            </a:r>
          </a:p>
        </p:txBody>
      </p:sp>
      <p:grpSp>
        <p:nvGrpSpPr>
          <p:cNvPr name="Group 26" id="26"/>
          <p:cNvGrpSpPr/>
          <p:nvPr/>
        </p:nvGrpSpPr>
        <p:grpSpPr>
          <a:xfrm rot="0">
            <a:off x="10743456" y="6825517"/>
            <a:ext cx="1007128" cy="1007124"/>
            <a:chOff x="0" y="0"/>
            <a:chExt cx="2255950" cy="2255941"/>
          </a:xfrm>
        </p:grpSpPr>
        <p:sp>
          <p:nvSpPr>
            <p:cNvPr name="Freeform 27" id="27"/>
            <p:cNvSpPr/>
            <p:nvPr/>
          </p:nvSpPr>
          <p:spPr>
            <a:xfrm flipH="false" flipV="false">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sp>
        <p:nvSpPr>
          <p:cNvPr name="TextBox 28" id="28"/>
          <p:cNvSpPr txBox="true"/>
          <p:nvPr/>
        </p:nvSpPr>
        <p:spPr>
          <a:xfrm rot="0">
            <a:off x="11035620" y="6692167"/>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5</a:t>
            </a:r>
          </a:p>
        </p:txBody>
      </p:sp>
      <p:sp>
        <p:nvSpPr>
          <p:cNvPr name="TextBox 29" id="29"/>
          <p:cNvSpPr txBox="true"/>
          <p:nvPr/>
        </p:nvSpPr>
        <p:spPr>
          <a:xfrm rot="0">
            <a:off x="12106835" y="6925986"/>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Conclusion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1722"/>
            <a:ext cx="18288000" cy="6424004"/>
            <a:chOff x="0" y="0"/>
            <a:chExt cx="24384000" cy="8565338"/>
          </a:xfrm>
        </p:grpSpPr>
        <p:pic>
          <p:nvPicPr>
            <p:cNvPr name="Picture 3" id="3"/>
            <p:cNvPicPr>
              <a:picLocks noChangeAspect="true"/>
            </p:cNvPicPr>
            <p:nvPr/>
          </p:nvPicPr>
          <p:blipFill>
            <a:blip r:embed="rId2"/>
            <a:srcRect l="0" t="10275" r="0" b="10275"/>
            <a:stretch>
              <a:fillRect/>
            </a:stretch>
          </p:blipFill>
          <p:spPr>
            <a:xfrm flipH="false" flipV="false">
              <a:off x="0" y="0"/>
              <a:ext cx="16171333" cy="8565338"/>
            </a:xfrm>
            <a:prstGeom prst="rect">
              <a:avLst/>
            </a:prstGeom>
          </p:spPr>
        </p:pic>
        <p:pic>
          <p:nvPicPr>
            <p:cNvPr name="Picture 4" id="4"/>
            <p:cNvPicPr>
              <a:picLocks noChangeAspect="true"/>
            </p:cNvPicPr>
            <p:nvPr/>
          </p:nvPicPr>
          <p:blipFill>
            <a:blip r:embed="rId3"/>
            <a:srcRect l="0" t="14689" r="0" b="14689"/>
            <a:stretch>
              <a:fillRect/>
            </a:stretch>
          </p:blipFill>
          <p:spPr>
            <a:xfrm flipH="false" flipV="false">
              <a:off x="16298333" y="0"/>
              <a:ext cx="8085667" cy="8565338"/>
            </a:xfrm>
            <a:prstGeom prst="rect">
              <a:avLst/>
            </a:prstGeom>
          </p:spPr>
        </p:pic>
      </p:grpSp>
      <p:grpSp>
        <p:nvGrpSpPr>
          <p:cNvPr name="Group 5" id="5"/>
          <p:cNvGrpSpPr/>
          <p:nvPr/>
        </p:nvGrpSpPr>
        <p:grpSpPr>
          <a:xfrm rot="0">
            <a:off x="2067608" y="4360574"/>
            <a:ext cx="6526377" cy="4897726"/>
            <a:chOff x="0" y="0"/>
            <a:chExt cx="2380840" cy="1786704"/>
          </a:xfrm>
        </p:grpSpPr>
        <p:sp>
          <p:nvSpPr>
            <p:cNvPr name="Freeform 6" id="6"/>
            <p:cNvSpPr/>
            <p:nvPr/>
          </p:nvSpPr>
          <p:spPr>
            <a:xfrm flipH="false" flipV="false">
              <a:off x="0" y="0"/>
              <a:ext cx="2380840" cy="1786704"/>
            </a:xfrm>
            <a:custGeom>
              <a:avLst/>
              <a:gdLst/>
              <a:ahLst/>
              <a:cxnLst/>
              <a:rect r="r" b="b" t="t" l="l"/>
              <a:pathLst>
                <a:path h="1786704" w="2380840">
                  <a:moveTo>
                    <a:pt x="0" y="0"/>
                  </a:moveTo>
                  <a:lnTo>
                    <a:pt x="2380840" y="0"/>
                  </a:lnTo>
                  <a:lnTo>
                    <a:pt x="2380840" y="1786704"/>
                  </a:lnTo>
                  <a:lnTo>
                    <a:pt x="0" y="1786704"/>
                  </a:lnTo>
                  <a:close/>
                </a:path>
              </a:pathLst>
            </a:custGeom>
            <a:solidFill>
              <a:srgbClr val="48B4BB"/>
            </a:solidFill>
          </p:spPr>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539906" y="4768055"/>
            <a:ext cx="1421752" cy="1680849"/>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1631110" y="6684465"/>
            <a:ext cx="6020666" cy="2573835"/>
          </a:xfrm>
          <a:prstGeom prst="rect">
            <a:avLst/>
          </a:prstGeom>
        </p:spPr>
      </p:pic>
      <p:sp>
        <p:nvSpPr>
          <p:cNvPr name="TextBox 9" id="9"/>
          <p:cNvSpPr txBox="true"/>
          <p:nvPr/>
        </p:nvSpPr>
        <p:spPr>
          <a:xfrm rot="0">
            <a:off x="2539906" y="6435597"/>
            <a:ext cx="5436071" cy="1366805"/>
          </a:xfrm>
          <a:prstGeom prst="rect">
            <a:avLst/>
          </a:prstGeom>
        </p:spPr>
        <p:txBody>
          <a:bodyPr anchor="t" rtlCol="false" tIns="0" lIns="0" bIns="0" rIns="0">
            <a:spAutoFit/>
          </a:bodyPr>
          <a:lstStyle/>
          <a:p>
            <a:pPr>
              <a:lnSpc>
                <a:spcPts val="5514"/>
              </a:lnSpc>
            </a:pPr>
            <a:r>
              <a:rPr lang="en-US" sz="3938">
                <a:solidFill>
                  <a:srgbClr val="FFFFFF"/>
                </a:solidFill>
                <a:latin typeface="Open Sans Extra Bold"/>
              </a:rPr>
              <a:t>Animal Testing Save the Life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631977" y="430523"/>
            <a:ext cx="1519753" cy="1519753"/>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2247349" y="3938434"/>
            <a:ext cx="557374" cy="1714996"/>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167228" y="2159742"/>
            <a:ext cx="4119950" cy="4114800"/>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8700" y="5972071"/>
            <a:ext cx="2088261" cy="4114800"/>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13337444" y="5653430"/>
            <a:ext cx="4734171" cy="4633570"/>
          </a:xfrm>
          <a:prstGeom prst="rect">
            <a:avLst/>
          </a:prstGeom>
        </p:spPr>
      </p:pic>
      <p:sp>
        <p:nvSpPr>
          <p:cNvPr name="TextBox 7" id="7"/>
          <p:cNvSpPr txBox="true"/>
          <p:nvPr/>
        </p:nvSpPr>
        <p:spPr>
          <a:xfrm rot="0">
            <a:off x="1028700" y="458840"/>
            <a:ext cx="3749446" cy="1025421"/>
          </a:xfrm>
          <a:prstGeom prst="rect">
            <a:avLst/>
          </a:prstGeom>
        </p:spPr>
        <p:txBody>
          <a:bodyPr anchor="t" rtlCol="false" tIns="0" lIns="0" bIns="0" rIns="0">
            <a:spAutoFit/>
          </a:bodyPr>
          <a:lstStyle/>
          <a:p>
            <a:pPr algn="ctr">
              <a:lnSpc>
                <a:spcPts val="8411"/>
              </a:lnSpc>
            </a:pPr>
            <a:r>
              <a:rPr lang="en-US" sz="6008">
                <a:solidFill>
                  <a:srgbClr val="000000"/>
                </a:solidFill>
                <a:latin typeface="Canva Sans Bold"/>
              </a:rPr>
              <a:t>Definition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6927" y="6484701"/>
            <a:ext cx="4584097" cy="259101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16927" y="1478948"/>
            <a:ext cx="8827073" cy="459007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394140" y="6423723"/>
            <a:ext cx="3749860" cy="2712967"/>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2236796" y="1028700"/>
            <a:ext cx="5201194" cy="3465296"/>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9920049" y="4736900"/>
            <a:ext cx="7517941" cy="4338812"/>
          </a:xfrm>
          <a:prstGeom prst="rect">
            <a:avLst/>
          </a:prstGeom>
        </p:spPr>
      </p:pic>
      <p:sp>
        <p:nvSpPr>
          <p:cNvPr name="TextBox 7" id="7"/>
          <p:cNvSpPr txBox="true"/>
          <p:nvPr/>
        </p:nvSpPr>
        <p:spPr>
          <a:xfrm rot="0">
            <a:off x="316927" y="-87597"/>
            <a:ext cx="685809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Background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735" y="-254110"/>
            <a:ext cx="5143776" cy="10952776"/>
            <a:chOff x="0" y="0"/>
            <a:chExt cx="1876463" cy="3995602"/>
          </a:xfrm>
        </p:grpSpPr>
        <p:sp>
          <p:nvSpPr>
            <p:cNvPr name="Freeform 3" id="3"/>
            <p:cNvSpPr/>
            <p:nvPr/>
          </p:nvSpPr>
          <p:spPr>
            <a:xfrm flipH="false" flipV="false">
              <a:off x="0" y="0"/>
              <a:ext cx="1876463" cy="3995602"/>
            </a:xfrm>
            <a:custGeom>
              <a:avLst/>
              <a:gdLst/>
              <a:ahLst/>
              <a:cxnLst/>
              <a:rect r="r" b="b" t="t" l="l"/>
              <a:pathLst>
                <a:path h="3995602" w="1876463">
                  <a:moveTo>
                    <a:pt x="0" y="0"/>
                  </a:moveTo>
                  <a:lnTo>
                    <a:pt x="1876463" y="0"/>
                  </a:lnTo>
                  <a:lnTo>
                    <a:pt x="1876463" y="3995602"/>
                  </a:lnTo>
                  <a:lnTo>
                    <a:pt x="0" y="3995602"/>
                  </a:lnTo>
                  <a:close/>
                </a:path>
              </a:pathLst>
            </a:custGeom>
            <a:solidFill>
              <a:srgbClr val="48B4BB"/>
            </a:solidFill>
          </p:spPr>
        </p:sp>
      </p:grpSp>
      <p:grpSp>
        <p:nvGrpSpPr>
          <p:cNvPr name="Group 4" id="4"/>
          <p:cNvGrpSpPr/>
          <p:nvPr/>
        </p:nvGrpSpPr>
        <p:grpSpPr>
          <a:xfrm rot="0">
            <a:off x="10807750" y="650692"/>
            <a:ext cx="1007128" cy="1007124"/>
            <a:chOff x="0" y="0"/>
            <a:chExt cx="2255950" cy="2255941"/>
          </a:xfrm>
        </p:grpSpPr>
        <p:sp>
          <p:nvSpPr>
            <p:cNvPr name="Freeform 5" id="5"/>
            <p:cNvSpPr/>
            <p:nvPr/>
          </p:nvSpPr>
          <p:spPr>
            <a:xfrm flipH="false" flipV="false">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grpSp>
        <p:nvGrpSpPr>
          <p:cNvPr name="Group 6" id="6"/>
          <p:cNvGrpSpPr/>
          <p:nvPr/>
        </p:nvGrpSpPr>
        <p:grpSpPr>
          <a:xfrm rot="0">
            <a:off x="10743456" y="2348835"/>
            <a:ext cx="1007128" cy="1007124"/>
            <a:chOff x="0" y="0"/>
            <a:chExt cx="2255950" cy="2255941"/>
          </a:xfrm>
        </p:grpSpPr>
        <p:sp>
          <p:nvSpPr>
            <p:cNvPr name="Freeform 7" id="7"/>
            <p:cNvSpPr/>
            <p:nvPr/>
          </p:nvSpPr>
          <p:spPr>
            <a:xfrm flipH="false" flipV="false">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grpSp>
        <p:nvGrpSpPr>
          <p:cNvPr name="Group 8" id="8"/>
          <p:cNvGrpSpPr/>
          <p:nvPr/>
        </p:nvGrpSpPr>
        <p:grpSpPr>
          <a:xfrm rot="0">
            <a:off x="10743456" y="3910701"/>
            <a:ext cx="1007128" cy="1007124"/>
            <a:chOff x="0" y="0"/>
            <a:chExt cx="2255950" cy="2255941"/>
          </a:xfrm>
        </p:grpSpPr>
        <p:sp>
          <p:nvSpPr>
            <p:cNvPr name="Freeform 9" id="9"/>
            <p:cNvSpPr/>
            <p:nvPr/>
          </p:nvSpPr>
          <p:spPr>
            <a:xfrm flipH="false" flipV="false">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709125"/>
            <a:ext cx="1421752" cy="1680849"/>
          </a:xfrm>
          <a:prstGeom prst="rect">
            <a:avLst/>
          </a:prstGeom>
        </p:spPr>
      </p:pic>
      <p:pic>
        <p:nvPicPr>
          <p:cNvPr name="Picture 11" id="11"/>
          <p:cNvPicPr>
            <a:picLocks noChangeAspect="true"/>
          </p:cNvPicPr>
          <p:nvPr/>
        </p:nvPicPr>
        <p:blipFill>
          <a:blip r:embed="rId4"/>
          <a:srcRect l="0" t="0" r="0" b="0"/>
          <a:stretch>
            <a:fillRect/>
          </a:stretch>
        </p:blipFill>
        <p:spPr>
          <a:xfrm flipH="false" flipV="false" rot="0">
            <a:off x="3029842" y="3481529"/>
            <a:ext cx="6820335" cy="4495738"/>
          </a:xfrm>
          <a:prstGeom prst="rect">
            <a:avLst/>
          </a:prstGeom>
        </p:spPr>
      </p:pic>
      <p:sp>
        <p:nvSpPr>
          <p:cNvPr name="TextBox 12" id="12"/>
          <p:cNvSpPr txBox="true"/>
          <p:nvPr/>
        </p:nvSpPr>
        <p:spPr>
          <a:xfrm rot="0">
            <a:off x="11240916" y="469717"/>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1</a:t>
            </a:r>
          </a:p>
        </p:txBody>
      </p:sp>
      <p:sp>
        <p:nvSpPr>
          <p:cNvPr name="TextBox 13" id="13"/>
          <p:cNvSpPr txBox="true"/>
          <p:nvPr/>
        </p:nvSpPr>
        <p:spPr>
          <a:xfrm rot="0">
            <a:off x="11026289" y="2167860"/>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2</a:t>
            </a:r>
          </a:p>
        </p:txBody>
      </p:sp>
      <p:sp>
        <p:nvSpPr>
          <p:cNvPr name="TextBox 14" id="14"/>
          <p:cNvSpPr txBox="true"/>
          <p:nvPr/>
        </p:nvSpPr>
        <p:spPr>
          <a:xfrm rot="0">
            <a:off x="11026289" y="3729726"/>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3</a:t>
            </a:r>
          </a:p>
        </p:txBody>
      </p:sp>
      <p:sp>
        <p:nvSpPr>
          <p:cNvPr name="TextBox 15" id="15"/>
          <p:cNvSpPr txBox="true"/>
          <p:nvPr/>
        </p:nvSpPr>
        <p:spPr>
          <a:xfrm rot="0">
            <a:off x="12247837" y="632925"/>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1st Arguement</a:t>
            </a:r>
          </a:p>
        </p:txBody>
      </p:sp>
      <p:sp>
        <p:nvSpPr>
          <p:cNvPr name="TextBox 16" id="16"/>
          <p:cNvSpPr txBox="true"/>
          <p:nvPr/>
        </p:nvSpPr>
        <p:spPr>
          <a:xfrm rot="0">
            <a:off x="12247837" y="1295549"/>
            <a:ext cx="3724792" cy="441325"/>
          </a:xfrm>
          <a:prstGeom prst="rect">
            <a:avLst/>
          </a:prstGeom>
        </p:spPr>
        <p:txBody>
          <a:bodyPr anchor="t" rtlCol="false" tIns="0" lIns="0" bIns="0" rIns="0">
            <a:spAutoFit/>
          </a:bodyPr>
          <a:lstStyle/>
          <a:p>
            <a:pPr>
              <a:lnSpc>
                <a:spcPts val="3500"/>
              </a:lnSpc>
            </a:pPr>
            <a:r>
              <a:rPr lang="en-US" sz="2500">
                <a:solidFill>
                  <a:srgbClr val="000000"/>
                </a:solidFill>
                <a:latin typeface="Arimo"/>
              </a:rPr>
              <a:t> Medication Safety</a:t>
            </a:r>
          </a:p>
        </p:txBody>
      </p:sp>
      <p:sp>
        <p:nvSpPr>
          <p:cNvPr name="TextBox 17" id="17"/>
          <p:cNvSpPr txBox="true"/>
          <p:nvPr/>
        </p:nvSpPr>
        <p:spPr>
          <a:xfrm rot="0">
            <a:off x="12174211" y="2416669"/>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2nd Argument</a:t>
            </a:r>
          </a:p>
        </p:txBody>
      </p:sp>
      <p:sp>
        <p:nvSpPr>
          <p:cNvPr name="TextBox 18" id="18"/>
          <p:cNvSpPr txBox="true"/>
          <p:nvPr/>
        </p:nvSpPr>
        <p:spPr>
          <a:xfrm rot="0">
            <a:off x="12247837" y="3083419"/>
            <a:ext cx="3906426" cy="441325"/>
          </a:xfrm>
          <a:prstGeom prst="rect">
            <a:avLst/>
          </a:prstGeom>
        </p:spPr>
        <p:txBody>
          <a:bodyPr anchor="t" rtlCol="false" tIns="0" lIns="0" bIns="0" rIns="0">
            <a:spAutoFit/>
          </a:bodyPr>
          <a:lstStyle/>
          <a:p>
            <a:pPr>
              <a:lnSpc>
                <a:spcPts val="3500"/>
              </a:lnSpc>
            </a:pPr>
            <a:r>
              <a:rPr lang="en-US" sz="2500">
                <a:solidFill>
                  <a:srgbClr val="000000"/>
                </a:solidFill>
                <a:latin typeface="Arimo"/>
              </a:rPr>
              <a:t>Alternative Technology</a:t>
            </a:r>
          </a:p>
        </p:txBody>
      </p:sp>
      <p:sp>
        <p:nvSpPr>
          <p:cNvPr name="TextBox 19" id="19"/>
          <p:cNvSpPr txBox="true"/>
          <p:nvPr/>
        </p:nvSpPr>
        <p:spPr>
          <a:xfrm rot="0">
            <a:off x="12247837" y="4547613"/>
            <a:ext cx="4451328" cy="441325"/>
          </a:xfrm>
          <a:prstGeom prst="rect">
            <a:avLst/>
          </a:prstGeom>
        </p:spPr>
        <p:txBody>
          <a:bodyPr anchor="t" rtlCol="false" tIns="0" lIns="0" bIns="0" rIns="0">
            <a:spAutoFit/>
          </a:bodyPr>
          <a:lstStyle/>
          <a:p>
            <a:pPr>
              <a:lnSpc>
                <a:spcPts val="3500"/>
              </a:lnSpc>
            </a:pPr>
            <a:r>
              <a:rPr lang="en-US" sz="2500">
                <a:solidFill>
                  <a:srgbClr val="000000"/>
                </a:solidFill>
                <a:latin typeface="Arimo"/>
              </a:rPr>
              <a:t>Animal Ethics</a:t>
            </a:r>
          </a:p>
        </p:txBody>
      </p:sp>
      <p:sp>
        <p:nvSpPr>
          <p:cNvPr name="TextBox 20" id="20"/>
          <p:cNvSpPr txBox="true"/>
          <p:nvPr/>
        </p:nvSpPr>
        <p:spPr>
          <a:xfrm rot="0">
            <a:off x="12106835" y="3880863"/>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3rd Argument</a:t>
            </a:r>
          </a:p>
        </p:txBody>
      </p:sp>
      <p:sp>
        <p:nvSpPr>
          <p:cNvPr name="TextBox 21" id="21"/>
          <p:cNvSpPr txBox="true"/>
          <p:nvPr/>
        </p:nvSpPr>
        <p:spPr>
          <a:xfrm rot="0">
            <a:off x="167563" y="2347629"/>
            <a:ext cx="3824855" cy="671480"/>
          </a:xfrm>
          <a:prstGeom prst="rect">
            <a:avLst/>
          </a:prstGeom>
        </p:spPr>
        <p:txBody>
          <a:bodyPr anchor="t" rtlCol="false" tIns="0" lIns="0" bIns="0" rIns="0">
            <a:spAutoFit/>
          </a:bodyPr>
          <a:lstStyle/>
          <a:p>
            <a:pPr>
              <a:lnSpc>
                <a:spcPts val="5514"/>
              </a:lnSpc>
            </a:pPr>
            <a:r>
              <a:rPr lang="en-US" sz="3938">
                <a:solidFill>
                  <a:srgbClr val="FFFFFF"/>
                </a:solidFill>
                <a:latin typeface="Open Sans Extra Bold"/>
              </a:rPr>
              <a:t>Animal testing</a:t>
            </a:r>
          </a:p>
        </p:txBody>
      </p:sp>
      <p:grpSp>
        <p:nvGrpSpPr>
          <p:cNvPr name="Group 22" id="22"/>
          <p:cNvGrpSpPr/>
          <p:nvPr/>
        </p:nvGrpSpPr>
        <p:grpSpPr>
          <a:xfrm rot="0">
            <a:off x="10743456" y="5389769"/>
            <a:ext cx="1007128" cy="1007124"/>
            <a:chOff x="0" y="0"/>
            <a:chExt cx="2255950" cy="2255941"/>
          </a:xfrm>
        </p:grpSpPr>
        <p:sp>
          <p:nvSpPr>
            <p:cNvPr name="Freeform 23" id="23"/>
            <p:cNvSpPr/>
            <p:nvPr/>
          </p:nvSpPr>
          <p:spPr>
            <a:xfrm flipH="false" flipV="false">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sp>
        <p:nvSpPr>
          <p:cNvPr name="TextBox 24" id="24"/>
          <p:cNvSpPr txBox="true"/>
          <p:nvPr/>
        </p:nvSpPr>
        <p:spPr>
          <a:xfrm rot="0">
            <a:off x="11026289" y="5208794"/>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4</a:t>
            </a:r>
          </a:p>
        </p:txBody>
      </p:sp>
      <p:sp>
        <p:nvSpPr>
          <p:cNvPr name="TextBox 25" id="25"/>
          <p:cNvSpPr txBox="true"/>
          <p:nvPr/>
        </p:nvSpPr>
        <p:spPr>
          <a:xfrm rot="0">
            <a:off x="12042541" y="5446919"/>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4th Counterargument </a:t>
            </a:r>
          </a:p>
        </p:txBody>
      </p:sp>
      <p:grpSp>
        <p:nvGrpSpPr>
          <p:cNvPr name="Group 26" id="26"/>
          <p:cNvGrpSpPr/>
          <p:nvPr/>
        </p:nvGrpSpPr>
        <p:grpSpPr>
          <a:xfrm rot="0">
            <a:off x="10743456" y="6825517"/>
            <a:ext cx="1007128" cy="1007124"/>
            <a:chOff x="0" y="0"/>
            <a:chExt cx="2255950" cy="2255941"/>
          </a:xfrm>
        </p:grpSpPr>
        <p:sp>
          <p:nvSpPr>
            <p:cNvPr name="Freeform 27" id="27"/>
            <p:cNvSpPr/>
            <p:nvPr/>
          </p:nvSpPr>
          <p:spPr>
            <a:xfrm flipH="false" flipV="false">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sp>
        <p:nvSpPr>
          <p:cNvPr name="TextBox 28" id="28"/>
          <p:cNvSpPr txBox="true"/>
          <p:nvPr/>
        </p:nvSpPr>
        <p:spPr>
          <a:xfrm rot="0">
            <a:off x="11035620" y="6692167"/>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5</a:t>
            </a:r>
          </a:p>
        </p:txBody>
      </p:sp>
      <p:sp>
        <p:nvSpPr>
          <p:cNvPr name="TextBox 29" id="29"/>
          <p:cNvSpPr txBox="true"/>
          <p:nvPr/>
        </p:nvSpPr>
        <p:spPr>
          <a:xfrm rot="0">
            <a:off x="12106835" y="6925986"/>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Conclusion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6410" y="-384069"/>
            <a:ext cx="6526377" cy="11159032"/>
            <a:chOff x="0" y="0"/>
            <a:chExt cx="2380840" cy="4070845"/>
          </a:xfrm>
        </p:grpSpPr>
        <p:sp>
          <p:nvSpPr>
            <p:cNvPr name="Freeform 3" id="3"/>
            <p:cNvSpPr/>
            <p:nvPr/>
          </p:nvSpPr>
          <p:spPr>
            <a:xfrm flipH="false" flipV="false">
              <a:off x="0" y="0"/>
              <a:ext cx="2380840" cy="4070845"/>
            </a:xfrm>
            <a:custGeom>
              <a:avLst/>
              <a:gdLst/>
              <a:ahLst/>
              <a:cxnLst/>
              <a:rect r="r" b="b" t="t" l="l"/>
              <a:pathLst>
                <a:path h="4070845" w="2380840">
                  <a:moveTo>
                    <a:pt x="0" y="0"/>
                  </a:moveTo>
                  <a:lnTo>
                    <a:pt x="2380840" y="0"/>
                  </a:lnTo>
                  <a:lnTo>
                    <a:pt x="2380840" y="4070845"/>
                  </a:lnTo>
                  <a:lnTo>
                    <a:pt x="0" y="4070845"/>
                  </a:lnTo>
                  <a:close/>
                </a:path>
              </a:pathLst>
            </a:custGeom>
            <a:solidFill>
              <a:srgbClr val="48B4BB"/>
            </a:solidFill>
          </p:spPr>
        </p:sp>
      </p:grpSp>
      <p:grpSp>
        <p:nvGrpSpPr>
          <p:cNvPr name="Group 4" id="4"/>
          <p:cNvGrpSpPr>
            <a:grpSpLocks noChangeAspect="true"/>
          </p:cNvGrpSpPr>
          <p:nvPr/>
        </p:nvGrpSpPr>
        <p:grpSpPr>
          <a:xfrm rot="0">
            <a:off x="1966778" y="1510383"/>
            <a:ext cx="7370128" cy="7370128"/>
            <a:chOff x="0" y="0"/>
            <a:chExt cx="6350000" cy="6350000"/>
          </a:xfrm>
        </p:grpSpPr>
        <p:sp>
          <p:nvSpPr>
            <p:cNvPr name="Freeform 5" id="5"/>
            <p:cNvSpPr/>
            <p:nvPr/>
          </p:nvSpPr>
          <p:spPr>
            <a:xfrm flipH="false" flipV="false">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0" r="-49812" t="0" b="0"/>
              </a:stretch>
            </a:blipFill>
          </p:spPr>
        </p:sp>
      </p:grpSp>
      <p:grpSp>
        <p:nvGrpSpPr>
          <p:cNvPr name="Group 6" id="6"/>
          <p:cNvGrpSpPr>
            <a:grpSpLocks noChangeAspect="true"/>
          </p:cNvGrpSpPr>
          <p:nvPr/>
        </p:nvGrpSpPr>
        <p:grpSpPr>
          <a:xfrm rot="0">
            <a:off x="7136321" y="5590192"/>
            <a:ext cx="4099997" cy="4099997"/>
            <a:chOff x="0" y="0"/>
            <a:chExt cx="495300" cy="495300"/>
          </a:xfrm>
        </p:grpSpPr>
        <p:sp>
          <p:nvSpPr>
            <p:cNvPr name="Freeform 7" id="7"/>
            <p:cNvSpPr/>
            <p:nvPr/>
          </p:nvSpPr>
          <p:spPr>
            <a:xfrm flipH="false" flipV="false">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name="Freeform 8" id="8"/>
            <p:cNvSpPr/>
            <p:nvPr/>
          </p:nvSpPr>
          <p:spPr>
            <a:xfrm flipH="false" flipV="false">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48B4BB"/>
            </a:solidFill>
          </p:spPr>
        </p:sp>
      </p:grpSp>
      <p:sp>
        <p:nvSpPr>
          <p:cNvPr name="TextBox 9" id="9"/>
          <p:cNvSpPr txBox="true"/>
          <p:nvPr/>
        </p:nvSpPr>
        <p:spPr>
          <a:xfrm rot="0">
            <a:off x="7590259" y="7038210"/>
            <a:ext cx="3107481" cy="1280160"/>
          </a:xfrm>
          <a:prstGeom prst="rect">
            <a:avLst/>
          </a:prstGeom>
        </p:spPr>
        <p:txBody>
          <a:bodyPr anchor="t" rtlCol="false" tIns="0" lIns="0" bIns="0" rIns="0">
            <a:spAutoFit/>
          </a:bodyPr>
          <a:lstStyle/>
          <a:p>
            <a:pPr algn="ctr">
              <a:lnSpc>
                <a:spcPts val="5040"/>
              </a:lnSpc>
            </a:pPr>
            <a:r>
              <a:rPr lang="en-US" sz="3600">
                <a:solidFill>
                  <a:srgbClr val="FFFFFF"/>
                </a:solidFill>
                <a:latin typeface="Arimo Bold"/>
              </a:rPr>
              <a:t>Medication Safety </a:t>
            </a:r>
          </a:p>
        </p:txBody>
      </p:sp>
      <p:sp>
        <p:nvSpPr>
          <p:cNvPr name="TextBox 10" id="10"/>
          <p:cNvSpPr txBox="true"/>
          <p:nvPr/>
        </p:nvSpPr>
        <p:spPr>
          <a:xfrm rot="0">
            <a:off x="10697741" y="4300266"/>
            <a:ext cx="5810614" cy="952500"/>
          </a:xfrm>
          <a:prstGeom prst="rect">
            <a:avLst/>
          </a:prstGeom>
        </p:spPr>
        <p:txBody>
          <a:bodyPr anchor="t" rtlCol="false" tIns="0" lIns="0" bIns="0" rIns="0">
            <a:spAutoFit/>
          </a:bodyPr>
          <a:lstStyle/>
          <a:p>
            <a:pPr algn="ctr">
              <a:lnSpc>
                <a:spcPts val="7500"/>
              </a:lnSpc>
            </a:pPr>
            <a:r>
              <a:rPr lang="en-US" sz="6000" spc="450">
                <a:solidFill>
                  <a:srgbClr val="000000"/>
                </a:solidFill>
                <a:latin typeface="League Spartan"/>
              </a:rPr>
              <a:t>PART 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18288000" cy="76840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768403"/>
            <a:ext cx="3720459" cy="5928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436007" y="987511"/>
            <a:ext cx="9553617" cy="8393150"/>
          </a:xfrm>
          <a:prstGeom prst="rect">
            <a:avLst/>
          </a:prstGeom>
        </p:spPr>
      </p:pic>
      <p:grpSp>
        <p:nvGrpSpPr>
          <p:cNvPr name="Group 5" id="5"/>
          <p:cNvGrpSpPr/>
          <p:nvPr/>
        </p:nvGrpSpPr>
        <p:grpSpPr>
          <a:xfrm rot="0">
            <a:off x="207944" y="7651214"/>
            <a:ext cx="2462270" cy="2462270"/>
            <a:chOff x="0" y="0"/>
            <a:chExt cx="3283027" cy="3283027"/>
          </a:xfrm>
        </p:grpSpPr>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3283027" cy="3283027"/>
            </a:xfrm>
            <a:prstGeom prst="rect">
              <a:avLst/>
            </a:prstGeom>
          </p:spPr>
        </p:pic>
      </p:grpSp>
      <p:grpSp>
        <p:nvGrpSpPr>
          <p:cNvPr name="Group 7" id="7"/>
          <p:cNvGrpSpPr/>
          <p:nvPr/>
        </p:nvGrpSpPr>
        <p:grpSpPr>
          <a:xfrm rot="0">
            <a:off x="8710720" y="4804966"/>
            <a:ext cx="433280" cy="379120"/>
            <a:chOff x="0" y="0"/>
            <a:chExt cx="812800" cy="711200"/>
          </a:xfrm>
        </p:grpSpPr>
        <p:sp>
          <p:nvSpPr>
            <p:cNvPr name="Freeform 8" id="8"/>
            <p:cNvSpPr/>
            <p:nvPr/>
          </p:nvSpPr>
          <p:spPr>
            <a:xfrm flipH="false" flipV="false">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7191F"/>
            </a:solidFill>
          </p:spPr>
        </p:sp>
        <p:sp>
          <p:nvSpPr>
            <p:cNvPr name="TextBox 9" id="9"/>
            <p:cNvSpPr txBox="true"/>
            <p:nvPr/>
          </p:nvSpPr>
          <p:spPr>
            <a:xfrm>
              <a:off x="127000" y="263525"/>
              <a:ext cx="558800" cy="396875"/>
            </a:xfrm>
            <a:prstGeom prst="rect">
              <a:avLst/>
            </a:prstGeom>
          </p:spPr>
          <p:txBody>
            <a:bodyPr anchor="ctr" rtlCol="false" tIns="50800" lIns="50800" bIns="50800" rIns="50800"/>
            <a:lstStyle/>
            <a:p>
              <a:pPr algn="ctr">
                <a:lnSpc>
                  <a:spcPts val="3500"/>
                </a:lnSpc>
              </a:pPr>
            </a:p>
          </p:txBody>
        </p:sp>
      </p:grpSp>
      <p:sp>
        <p:nvSpPr>
          <p:cNvPr name="TextBox 10" id="10"/>
          <p:cNvSpPr txBox="true"/>
          <p:nvPr/>
        </p:nvSpPr>
        <p:spPr>
          <a:xfrm rot="0">
            <a:off x="1857651" y="9533094"/>
            <a:ext cx="728634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Scan it and get the article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57869" y="396980"/>
            <a:ext cx="3574397" cy="516089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25084" y="6323919"/>
            <a:ext cx="5239966" cy="2934381"/>
          </a:xfrm>
          <a:prstGeom prst="rect">
            <a:avLst/>
          </a:prstGeom>
        </p:spPr>
      </p:pic>
      <p:sp>
        <p:nvSpPr>
          <p:cNvPr name="TextBox 4" id="4"/>
          <p:cNvSpPr txBox="true"/>
          <p:nvPr/>
        </p:nvSpPr>
        <p:spPr>
          <a:xfrm rot="0">
            <a:off x="7758547" y="1174832"/>
            <a:ext cx="7939683" cy="213360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rimo Bold"/>
              </a:rPr>
              <a:t> 1937, </a:t>
            </a:r>
          </a:p>
          <a:p>
            <a:pPr algn="ctr">
              <a:lnSpc>
                <a:spcPts val="4200"/>
              </a:lnSpc>
              <a:spcBef>
                <a:spcPct val="0"/>
              </a:spcBef>
            </a:pPr>
            <a:r>
              <a:rPr lang="en-US" sz="3000">
                <a:solidFill>
                  <a:srgbClr val="000000"/>
                </a:solidFill>
                <a:latin typeface="Arimo Bold"/>
              </a:rPr>
              <a:t>The U.S. </a:t>
            </a:r>
          </a:p>
          <a:p>
            <a:pPr algn="ctr">
              <a:lnSpc>
                <a:spcPts val="4200"/>
              </a:lnSpc>
              <a:spcBef>
                <a:spcPct val="0"/>
              </a:spcBef>
            </a:pPr>
            <a:r>
              <a:rPr lang="en-US" sz="3000">
                <a:solidFill>
                  <a:srgbClr val="000000"/>
                </a:solidFill>
                <a:latin typeface="Arimo Bold"/>
              </a:rPr>
              <a:t> new elixir to treat strep throat </a:t>
            </a:r>
          </a:p>
          <a:p>
            <a:pPr algn="ctr">
              <a:lnSpc>
                <a:spcPts val="4200"/>
              </a:lnSpc>
              <a:spcBef>
                <a:spcPct val="0"/>
              </a:spcBef>
            </a:pPr>
            <a:r>
              <a:rPr lang="en-US" sz="3000">
                <a:solidFill>
                  <a:srgbClr val="000000"/>
                </a:solidFill>
                <a:latin typeface="Arimo Bold"/>
              </a:rPr>
              <a:t>killing more than 100 people (Anthes, 2023).</a:t>
            </a:r>
          </a:p>
        </p:txBody>
      </p:sp>
      <p:sp>
        <p:nvSpPr>
          <p:cNvPr name="TextBox 5" id="5"/>
          <p:cNvSpPr txBox="true"/>
          <p:nvPr/>
        </p:nvSpPr>
        <p:spPr>
          <a:xfrm rot="0">
            <a:off x="8880562" y="6686210"/>
            <a:ext cx="5695652" cy="2133600"/>
          </a:xfrm>
          <a:prstGeom prst="rect">
            <a:avLst/>
          </a:prstGeom>
        </p:spPr>
        <p:txBody>
          <a:bodyPr anchor="t" rtlCol="false" tIns="0" lIns="0" bIns="0" rIns="0">
            <a:spAutoFit/>
          </a:bodyPr>
          <a:lstStyle/>
          <a:p>
            <a:pPr algn="ctr">
              <a:lnSpc>
                <a:spcPts val="4200"/>
              </a:lnSpc>
            </a:pPr>
            <a:r>
              <a:rPr lang="en-US" sz="3000">
                <a:solidFill>
                  <a:srgbClr val="000000"/>
                </a:solidFill>
                <a:latin typeface="Arimo Bold"/>
              </a:rPr>
              <a:t>1955</a:t>
            </a:r>
          </a:p>
          <a:p>
            <a:pPr algn="ctr">
              <a:lnSpc>
                <a:spcPts val="4200"/>
              </a:lnSpc>
              <a:spcBef>
                <a:spcPct val="0"/>
              </a:spcBef>
            </a:pPr>
            <a:r>
              <a:rPr lang="en-US" sz="3000">
                <a:solidFill>
                  <a:srgbClr val="000000"/>
                </a:solidFill>
                <a:latin typeface="Arimo Bold"/>
              </a:rPr>
              <a:t>The U.S. </a:t>
            </a:r>
          </a:p>
          <a:p>
            <a:pPr algn="ctr">
              <a:lnSpc>
                <a:spcPts val="4200"/>
              </a:lnSpc>
              <a:spcBef>
                <a:spcPct val="0"/>
              </a:spcBef>
            </a:pPr>
            <a:r>
              <a:rPr lang="en-US" sz="3000">
                <a:solidFill>
                  <a:srgbClr val="000000"/>
                </a:solidFill>
                <a:latin typeface="Arimo Bold"/>
              </a:rPr>
              <a:t> Salk polio vaccine</a:t>
            </a:r>
          </a:p>
          <a:p>
            <a:pPr algn="ctr">
              <a:lnSpc>
                <a:spcPts val="4200"/>
              </a:lnSpc>
              <a:spcBef>
                <a:spcPct val="0"/>
              </a:spcBef>
            </a:pPr>
            <a:r>
              <a:rPr lang="en-US" sz="3000">
                <a:solidFill>
                  <a:srgbClr val="000000"/>
                </a:solidFill>
                <a:latin typeface="Arimo Bold"/>
              </a:rPr>
              <a:t>10 children died (Danish, 2020).</a:t>
            </a:r>
          </a:p>
        </p:txBody>
      </p:sp>
      <p:grpSp>
        <p:nvGrpSpPr>
          <p:cNvPr name="Group 6" id="6"/>
          <p:cNvGrpSpPr/>
          <p:nvPr/>
        </p:nvGrpSpPr>
        <p:grpSpPr>
          <a:xfrm rot="0">
            <a:off x="16437787" y="207187"/>
            <a:ext cx="1643026" cy="1643026"/>
            <a:chOff x="0" y="0"/>
            <a:chExt cx="2190701" cy="2190701"/>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2190701" cy="2190701"/>
            </a:xfrm>
            <a:prstGeom prst="rect">
              <a:avLst/>
            </a:prstGeom>
          </p:spPr>
        </p:pic>
      </p:grpSp>
      <p:grpSp>
        <p:nvGrpSpPr>
          <p:cNvPr name="Group 8" id="8"/>
          <p:cNvGrpSpPr/>
          <p:nvPr/>
        </p:nvGrpSpPr>
        <p:grpSpPr>
          <a:xfrm rot="0">
            <a:off x="16313091" y="7998297"/>
            <a:ext cx="1643026" cy="1643026"/>
            <a:chOff x="0" y="0"/>
            <a:chExt cx="2190701" cy="2190701"/>
          </a:xfrm>
        </p:grpSpPr>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2190701" cy="2190701"/>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977433" y="597328"/>
            <a:ext cx="6669651" cy="4931964"/>
          </a:xfrm>
          <a:prstGeom prst="rect">
            <a:avLst/>
          </a:prstGeom>
        </p:spPr>
      </p:pic>
      <p:pic>
        <p:nvPicPr>
          <p:cNvPr name="Picture 3" id="3"/>
          <p:cNvPicPr>
            <a:picLocks noChangeAspect="true"/>
          </p:cNvPicPr>
          <p:nvPr/>
        </p:nvPicPr>
        <p:blipFill>
          <a:blip r:embed="rId3"/>
          <a:srcRect l="636" t="0" r="636" b="0"/>
          <a:stretch>
            <a:fillRect/>
          </a:stretch>
        </p:blipFill>
        <p:spPr>
          <a:xfrm flipH="false" flipV="false" rot="0">
            <a:off x="14381092" y="666101"/>
            <a:ext cx="3443826" cy="524184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7666" y="3428280"/>
            <a:ext cx="5445760" cy="377169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17502" y="452286"/>
            <a:ext cx="4662543" cy="261102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280249" y="5907948"/>
            <a:ext cx="4172167"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DAFi-CRXWWQ</dc:identifier>
  <dcterms:modified xsi:type="dcterms:W3CDTF">2011-08-01T06:04:30Z</dcterms:modified>
  <cp:revision>1</cp:revision>
  <dc:title>Allowing Animal Clinical Trials Is Saving the Life of Humans</dc:title>
</cp:coreProperties>
</file>